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4"/>
    <p:sldMasterId id="2147483653" r:id="rId5"/>
  </p:sldMasterIdLst>
  <p:notesMasterIdLst>
    <p:notesMasterId r:id="rId2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Helvetica Neue" panose="020B0604020202020204" charset="0"/>
      <p:regular r:id="rId34"/>
      <p:bold r:id="rId35"/>
      <p:italic r:id="rId36"/>
      <p:boldItalic r:id="rId37"/>
    </p:embeddedFont>
    <p:embeddedFont>
      <p:font typeface="Trebuchet MS" panose="020B0603020202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83FF72-B933-4900-8AA3-674349DFFAB0}">
  <a:tblStyle styleId="{5083FF72-B933-4900-8AA3-674349DFFA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AE6122-33BF-4F10-9231-91BBBE2E60DA}"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8891CC0D-0F84-4709-9C57-4D69F3608996}" styleName="Table_2">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0.fntdata"/><Relationship Id="rId21" Type="http://schemas.openxmlformats.org/officeDocument/2006/relationships/slide" Target="slides/slide16.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7.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4.fntdata"/><Relationship Id="rId38" Type="http://schemas.openxmlformats.org/officeDocument/2006/relationships/font" Target="fonts/font9.fntdata"/><Relationship Id="rId46"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ly Kendall" userId="S::sally.kendall_dft.gov.uk#ext#@kainos.com::8003d213-44fa-4a01-aedc-68a1622ded0a" providerId="AD" clId="Web-{F333A800-5A15-7784-188B-A9C19903FB56}"/>
    <pc:docChg chg="modSld">
      <pc:chgData name="Sally Kendall" userId="S::sally.kendall_dft.gov.uk#ext#@kainos.com::8003d213-44fa-4a01-aedc-68a1622ded0a" providerId="AD" clId="Web-{F333A800-5A15-7784-188B-A9C19903FB56}" dt="2019-06-06T09:37:47.547" v="56" actId="1076"/>
      <pc:docMkLst>
        <pc:docMk/>
      </pc:docMkLst>
      <pc:sldChg chg="modSp">
        <pc:chgData name="Sally Kendall" userId="S::sally.kendall_dft.gov.uk#ext#@kainos.com::8003d213-44fa-4a01-aedc-68a1622ded0a" providerId="AD" clId="Web-{F333A800-5A15-7784-188B-A9C19903FB56}" dt="2019-06-06T09:34:35.015" v="52" actId="20577"/>
        <pc:sldMkLst>
          <pc:docMk/>
          <pc:sldMk cId="0" sldId="260"/>
        </pc:sldMkLst>
        <pc:spChg chg="mod">
          <ac:chgData name="Sally Kendall" userId="S::sally.kendall_dft.gov.uk#ext#@kainos.com::8003d213-44fa-4a01-aedc-68a1622ded0a" providerId="AD" clId="Web-{F333A800-5A15-7784-188B-A9C19903FB56}" dt="2019-06-06T09:34:35.015" v="52" actId="20577"/>
          <ac:spMkLst>
            <pc:docMk/>
            <pc:sldMk cId="0" sldId="260"/>
            <ac:spMk id="96" creationId="{00000000-0000-0000-0000-000000000000}"/>
          </ac:spMkLst>
        </pc:spChg>
      </pc:sldChg>
      <pc:sldChg chg="modSp">
        <pc:chgData name="Sally Kendall" userId="S::sally.kendall_dft.gov.uk#ext#@kainos.com::8003d213-44fa-4a01-aedc-68a1622ded0a" providerId="AD" clId="Web-{F333A800-5A15-7784-188B-A9C19903FB56}" dt="2019-06-06T09:35:22.094" v="53" actId="1076"/>
        <pc:sldMkLst>
          <pc:docMk/>
          <pc:sldMk cId="0" sldId="263"/>
        </pc:sldMkLst>
        <pc:spChg chg="mod">
          <ac:chgData name="Sally Kendall" userId="S::sally.kendall_dft.gov.uk#ext#@kainos.com::8003d213-44fa-4a01-aedc-68a1622ded0a" providerId="AD" clId="Web-{F333A800-5A15-7784-188B-A9C19903FB56}" dt="2019-06-06T09:35:22.094" v="53" actId="1076"/>
          <ac:spMkLst>
            <pc:docMk/>
            <pc:sldMk cId="0" sldId="263"/>
            <ac:spMk id="164" creationId="{00000000-0000-0000-0000-000000000000}"/>
          </ac:spMkLst>
        </pc:spChg>
      </pc:sldChg>
      <pc:sldChg chg="modSp">
        <pc:chgData name="Sally Kendall" userId="S::sally.kendall_dft.gov.uk#ext#@kainos.com::8003d213-44fa-4a01-aedc-68a1622ded0a" providerId="AD" clId="Web-{F333A800-5A15-7784-188B-A9C19903FB56}" dt="2019-06-06T09:36:20.375" v="54" actId="1076"/>
        <pc:sldMkLst>
          <pc:docMk/>
          <pc:sldMk cId="0" sldId="267"/>
        </pc:sldMkLst>
        <pc:spChg chg="mod">
          <ac:chgData name="Sally Kendall" userId="S::sally.kendall_dft.gov.uk#ext#@kainos.com::8003d213-44fa-4a01-aedc-68a1622ded0a" providerId="AD" clId="Web-{F333A800-5A15-7784-188B-A9C19903FB56}" dt="2019-06-06T09:36:20.375" v="54" actId="1076"/>
          <ac:spMkLst>
            <pc:docMk/>
            <pc:sldMk cId="0" sldId="267"/>
            <ac:spMk id="258" creationId="{00000000-0000-0000-0000-000000000000}"/>
          </ac:spMkLst>
        </pc:spChg>
      </pc:sldChg>
      <pc:sldChg chg="modSp">
        <pc:chgData name="Sally Kendall" userId="S::sally.kendall_dft.gov.uk#ext#@kainos.com::8003d213-44fa-4a01-aedc-68a1622ded0a" providerId="AD" clId="Web-{F333A800-5A15-7784-188B-A9C19903FB56}" dt="2019-06-06T09:37:09.391" v="55" actId="1076"/>
        <pc:sldMkLst>
          <pc:docMk/>
          <pc:sldMk cId="0" sldId="271"/>
        </pc:sldMkLst>
        <pc:spChg chg="mod">
          <ac:chgData name="Sally Kendall" userId="S::sally.kendall_dft.gov.uk#ext#@kainos.com::8003d213-44fa-4a01-aedc-68a1622ded0a" providerId="AD" clId="Web-{F333A800-5A15-7784-188B-A9C19903FB56}" dt="2019-06-06T09:37:09.391" v="55" actId="1076"/>
          <ac:spMkLst>
            <pc:docMk/>
            <pc:sldMk cId="0" sldId="271"/>
            <ac:spMk id="320" creationId="{00000000-0000-0000-0000-000000000000}"/>
          </ac:spMkLst>
        </pc:spChg>
      </pc:sldChg>
      <pc:sldChg chg="modSp">
        <pc:chgData name="Sally Kendall" userId="S::sally.kendall_dft.gov.uk#ext#@kainos.com::8003d213-44fa-4a01-aedc-68a1622ded0a" providerId="AD" clId="Web-{F333A800-5A15-7784-188B-A9C19903FB56}" dt="2019-06-06T09:37:47.547" v="56" actId="1076"/>
        <pc:sldMkLst>
          <pc:docMk/>
          <pc:sldMk cId="0" sldId="275"/>
        </pc:sldMkLst>
        <pc:spChg chg="mod">
          <ac:chgData name="Sally Kendall" userId="S::sally.kendall_dft.gov.uk#ext#@kainos.com::8003d213-44fa-4a01-aedc-68a1622ded0a" providerId="AD" clId="Web-{F333A800-5A15-7784-188B-A9C19903FB56}" dt="2019-06-06T09:37:47.547" v="56" actId="1076"/>
          <ac:spMkLst>
            <pc:docMk/>
            <pc:sldMk cId="0" sldId="275"/>
            <ac:spMk id="37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 name="Google Shape;3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7" name="Google Shape;21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a6feccb53690104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g6a6feccb53690104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6a6feccb53690104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6a6feccb53690104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7" name="Google Shape;30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854b4264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5854b4264e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856fab163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g5856fab16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854b426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g5854b4264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856fab16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856fab16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 name="Google Shape;4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5856fab163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8" name="Google Shape;428;g5856fab16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856fab163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856fab16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85fae669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85fae66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6a6feccb53690104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g6a6feccb53690104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86278fd88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86278fd8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a6feccb53690104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a6feccb53690104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1401416" y="215913"/>
            <a:ext cx="7494000" cy="5097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rgbClr val="006C56"/>
              </a:buClr>
              <a:buSzPts val="2800"/>
              <a:buFont typeface="Arial"/>
              <a:buNone/>
              <a:defRPr sz="2800" b="0" i="0" u="none" strike="noStrike" cap="none">
                <a:solidFill>
                  <a:srgbClr val="006435"/>
                </a:solidFill>
                <a:latin typeface="Arial"/>
                <a:ea typeface="Arial"/>
                <a:cs typeface="Arial"/>
                <a:sym typeface="Arial"/>
              </a:defRPr>
            </a:lvl1pPr>
            <a:lvl2pPr marR="0" lvl="1"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2pPr>
            <a:lvl3pPr marR="0" lvl="2"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3pPr>
            <a:lvl4pPr marR="0" lvl="3"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4pPr>
            <a:lvl5pPr marR="0" lvl="4"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5pPr>
            <a:lvl6pPr marR="0" lvl="5"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6pPr>
            <a:lvl7pPr marR="0" lvl="6"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7pPr>
            <a:lvl8pPr marR="0" lvl="7"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8pPr>
            <a:lvl9pPr marR="0" lvl="8"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9pPr>
          </a:lstStyle>
          <a:p>
            <a:endParaRPr/>
          </a:p>
        </p:txBody>
      </p:sp>
      <p:sp>
        <p:nvSpPr>
          <p:cNvPr id="13" name="Google Shape;13;p2"/>
          <p:cNvSpPr txBox="1">
            <a:spLocks noGrp="1"/>
          </p:cNvSpPr>
          <p:nvPr>
            <p:ph type="body" idx="1"/>
          </p:nvPr>
        </p:nvSpPr>
        <p:spPr>
          <a:xfrm>
            <a:off x="208718" y="1162878"/>
            <a:ext cx="8686800" cy="34317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640"/>
              </a:spcBef>
              <a:spcAft>
                <a:spcPts val="0"/>
              </a:spcAft>
              <a:buClr>
                <a:srgbClr val="006B56"/>
              </a:buClr>
              <a:buSzPts val="1800"/>
              <a:buFont typeface="Noto Sans Symbols"/>
              <a:buChar char="▪"/>
              <a:defRPr sz="1800" b="0" i="0" u="none" strike="noStrike" cap="none">
                <a:solidFill>
                  <a:srgbClr val="595959"/>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type="title">
  <p:cSld name="TITLE">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a:stretch/>
        </p:blipFill>
        <p:spPr>
          <a:xfrm>
            <a:off x="0" y="0"/>
            <a:ext cx="9144000" cy="5129100"/>
          </a:xfrm>
          <a:prstGeom prst="rect">
            <a:avLst/>
          </a:prstGeom>
          <a:noFill/>
          <a:ln>
            <a:noFill/>
          </a:ln>
        </p:spPr>
      </p:pic>
      <p:sp>
        <p:nvSpPr>
          <p:cNvPr id="17" name="Google Shape;17;p4"/>
          <p:cNvSpPr/>
          <p:nvPr/>
        </p:nvSpPr>
        <p:spPr>
          <a:xfrm>
            <a:off x="0" y="0"/>
            <a:ext cx="9144000" cy="5143500"/>
          </a:xfrm>
          <a:prstGeom prst="rect">
            <a:avLst/>
          </a:prstGeom>
          <a:solidFill>
            <a:srgbClr val="006435">
              <a:alpha val="68235"/>
            </a:srgbClr>
          </a:solid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8" name="Google Shape;18;p4"/>
          <p:cNvSpPr txBox="1">
            <a:spLocks noGrp="1"/>
          </p:cNvSpPr>
          <p:nvPr>
            <p:ph type="ctrTitle"/>
          </p:nvPr>
        </p:nvSpPr>
        <p:spPr>
          <a:xfrm>
            <a:off x="1063487" y="1898373"/>
            <a:ext cx="7007100" cy="745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006C56"/>
              </a:buClr>
              <a:buSzPts val="3600"/>
              <a:buFont typeface="Arial"/>
              <a:buNone/>
              <a:defRPr sz="3600" b="0" i="0" u="none" strike="noStrike" cap="none">
                <a:solidFill>
                  <a:schemeClr val="lt1"/>
                </a:solidFill>
                <a:latin typeface="Arial"/>
                <a:ea typeface="Arial"/>
                <a:cs typeface="Arial"/>
                <a:sym typeface="Arial"/>
              </a:defRPr>
            </a:lvl1pPr>
            <a:lvl2pPr marR="0" lvl="1"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2pPr>
            <a:lvl3pPr marR="0" lvl="2"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3pPr>
            <a:lvl4pPr marR="0" lvl="3"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4pPr>
            <a:lvl5pPr marR="0" lvl="4"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5pPr>
            <a:lvl6pPr marR="0" lvl="5"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6pPr>
            <a:lvl7pPr marR="0" lvl="6"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7pPr>
            <a:lvl8pPr marR="0" lvl="7"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8pPr>
            <a:lvl9pPr marR="0" lvl="8"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9pPr>
          </a:lstStyle>
          <a:p>
            <a:endParaRPr/>
          </a:p>
        </p:txBody>
      </p:sp>
      <p:sp>
        <p:nvSpPr>
          <p:cNvPr id="19" name="Google Shape;19;p4"/>
          <p:cNvSpPr txBox="1">
            <a:spLocks noGrp="1"/>
          </p:cNvSpPr>
          <p:nvPr>
            <p:ph type="subTitle" idx="1"/>
          </p:nvPr>
        </p:nvSpPr>
        <p:spPr>
          <a:xfrm>
            <a:off x="1063487" y="2870488"/>
            <a:ext cx="7007100" cy="508800"/>
          </a:xfrm>
          <a:prstGeom prst="rect">
            <a:avLst/>
          </a:prstGeom>
          <a:noFill/>
          <a:ln>
            <a:noFill/>
          </a:ln>
        </p:spPr>
        <p:txBody>
          <a:bodyPr spcFirstLastPara="1" wrap="square" lIns="91425" tIns="91425" rIns="91425" bIns="91425" anchor="t" anchorCtr="0"/>
          <a:lstStyle>
            <a:lvl1pPr marR="0" lvl="0" algn="ctr" rtl="0">
              <a:lnSpc>
                <a:spcPct val="100000"/>
              </a:lnSpc>
              <a:spcBef>
                <a:spcPts val="480"/>
              </a:spcBef>
              <a:spcAft>
                <a:spcPts val="0"/>
              </a:spcAft>
              <a:buClr>
                <a:schemeClr val="dk1"/>
              </a:buClr>
              <a:buSzPts val="1800"/>
              <a:buFont typeface="Arial"/>
              <a:buNone/>
              <a:defRPr sz="1800" b="0" i="0" u="none" strike="noStrike" cap="none">
                <a:solidFill>
                  <a:schemeClr val="lt1"/>
                </a:solidFill>
                <a:latin typeface="Arial"/>
                <a:ea typeface="Arial"/>
                <a:cs typeface="Arial"/>
                <a:sym typeface="Arial"/>
              </a:defRPr>
            </a:lvl1pPr>
            <a:lvl2pPr marR="0" lvl="1"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ctr"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0" name="Google Shape;20;p4"/>
          <p:cNvSpPr/>
          <p:nvPr/>
        </p:nvSpPr>
        <p:spPr>
          <a:xfrm>
            <a:off x="0" y="4731601"/>
            <a:ext cx="9144000" cy="411900"/>
          </a:xfrm>
          <a:prstGeom prst="rect">
            <a:avLst/>
          </a:prstGeom>
          <a:solidFill>
            <a:srgbClr val="006435">
              <a:alpha val="60000"/>
            </a:srgbClr>
          </a:solid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1" name="Google Shape;21;p4"/>
          <p:cNvSpPr/>
          <p:nvPr/>
        </p:nvSpPr>
        <p:spPr>
          <a:xfrm>
            <a:off x="3657600" y="4814439"/>
            <a:ext cx="1828800" cy="21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00"/>
              <a:buFont typeface="Arial"/>
              <a:buNone/>
            </a:pPr>
            <a:r>
              <a:rPr lang="en-GB" sz="800" b="0" i="0" u="none" strike="noStrike" cap="none">
                <a:solidFill>
                  <a:schemeClr val="lt1"/>
                </a:solidFill>
                <a:latin typeface="Arial"/>
                <a:ea typeface="Arial"/>
                <a:cs typeface="Arial"/>
                <a:sym typeface="Arial"/>
              </a:rPr>
              <a:t>© Crown copyright</a:t>
            </a:r>
            <a:endParaRPr sz="1400" b="0" i="0" u="none" strike="noStrike" cap="none">
              <a:solidFill>
                <a:srgbClr val="000000"/>
              </a:solidFill>
              <a:latin typeface="Arial"/>
              <a:ea typeface="Arial"/>
              <a:cs typeface="Arial"/>
              <a:sym typeface="Arial"/>
            </a:endParaRPr>
          </a:p>
        </p:txBody>
      </p:sp>
      <p:sp>
        <p:nvSpPr>
          <p:cNvPr id="22" name="Google Shape;22;p4"/>
          <p:cNvSpPr/>
          <p:nvPr/>
        </p:nvSpPr>
        <p:spPr>
          <a:xfrm>
            <a:off x="0" y="392"/>
            <a:ext cx="9144000" cy="889800"/>
          </a:xfrm>
          <a:prstGeom prst="rect">
            <a:avLst/>
          </a:prstGeom>
          <a:solidFill>
            <a:srgbClr val="006435">
              <a:alpha val="60000"/>
            </a:srgbClr>
          </a:solid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3" name="Google Shape;23;p4"/>
          <p:cNvSpPr txBox="1"/>
          <p:nvPr/>
        </p:nvSpPr>
        <p:spPr>
          <a:xfrm>
            <a:off x="2330824" y="160989"/>
            <a:ext cx="4472400" cy="56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
              <a:buFont typeface="Arial"/>
              <a:buNone/>
            </a:pPr>
            <a:r>
              <a:rPr lang="en-GB" sz="1200" b="1" i="0" u="none" strike="noStrike" cap="none">
                <a:solidFill>
                  <a:schemeClr val="lt1"/>
                </a:solidFill>
                <a:latin typeface="Arial"/>
                <a:ea typeface="Arial"/>
                <a:cs typeface="Arial"/>
                <a:sym typeface="Arial"/>
              </a:rPr>
              <a:t>Street Manager</a:t>
            </a:r>
            <a:endParaRPr sz="1400" b="0" i="0" u="none" strike="noStrike" cap="none">
              <a:solidFill>
                <a:srgbClr val="000000"/>
              </a:solidFill>
              <a:latin typeface="Arial"/>
              <a:ea typeface="Arial"/>
              <a:cs typeface="Arial"/>
              <a:sym typeface="Arial"/>
            </a:endParaRPr>
          </a:p>
        </p:txBody>
      </p:sp>
      <p:pic>
        <p:nvPicPr>
          <p:cNvPr id="24" name="Google Shape;24;p4"/>
          <p:cNvPicPr preferRelativeResize="0"/>
          <p:nvPr/>
        </p:nvPicPr>
        <p:blipFill rotWithShape="1">
          <a:blip r:embed="rId3">
            <a:alphaModFix/>
          </a:blip>
          <a:srcRect/>
          <a:stretch/>
        </p:blipFill>
        <p:spPr>
          <a:xfrm>
            <a:off x="244557" y="186593"/>
            <a:ext cx="798600" cy="5121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1401416" y="215915"/>
            <a:ext cx="7494000" cy="5097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rgbClr val="006C56"/>
              </a:buClr>
              <a:buSzPts val="2800"/>
              <a:buFont typeface="Arial"/>
              <a:buNone/>
              <a:defRPr sz="2800" b="0" i="0" u="none" strike="noStrike" cap="none">
                <a:solidFill>
                  <a:srgbClr val="006C56"/>
                </a:solidFill>
                <a:latin typeface="Arial"/>
                <a:ea typeface="Arial"/>
                <a:cs typeface="Arial"/>
                <a:sym typeface="Arial"/>
              </a:defRPr>
            </a:lvl1pPr>
            <a:lvl2pPr marR="0" lvl="1"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2pPr>
            <a:lvl3pPr marR="0" lvl="2"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3pPr>
            <a:lvl4pPr marR="0" lvl="3"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4pPr>
            <a:lvl5pPr marR="0" lvl="4"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5pPr>
            <a:lvl6pPr marR="0" lvl="5"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6pPr>
            <a:lvl7pPr marR="0" lvl="6"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7pPr>
            <a:lvl8pPr marR="0" lvl="7"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8pPr>
            <a:lvl9pPr marR="0" lvl="8" algn="r" rtl="0">
              <a:lnSpc>
                <a:spcPct val="100000"/>
              </a:lnSpc>
              <a:spcBef>
                <a:spcPts val="0"/>
              </a:spcBef>
              <a:spcAft>
                <a:spcPts val="0"/>
              </a:spcAft>
              <a:buClr>
                <a:srgbClr val="006C56"/>
              </a:buClr>
              <a:buSzPts val="3200"/>
              <a:buFont typeface="Arial"/>
              <a:buNone/>
              <a:defRPr sz="3200" b="0" i="0" u="none" strike="noStrike" cap="none">
                <a:solidFill>
                  <a:srgbClr val="006C56"/>
                </a:solidFill>
                <a:latin typeface="Arial"/>
                <a:ea typeface="Arial"/>
                <a:cs typeface="Arial"/>
                <a:sym typeface="Arial"/>
              </a:defRPr>
            </a:lvl9pPr>
          </a:lstStyle>
          <a:p>
            <a:endParaRPr/>
          </a:p>
        </p:txBody>
      </p:sp>
      <p:sp>
        <p:nvSpPr>
          <p:cNvPr id="33" name="Google Shape;33;p6"/>
          <p:cNvSpPr txBox="1">
            <a:spLocks noGrp="1"/>
          </p:cNvSpPr>
          <p:nvPr>
            <p:ph type="body" idx="1"/>
          </p:nvPr>
        </p:nvSpPr>
        <p:spPr>
          <a:xfrm>
            <a:off x="208720" y="1162878"/>
            <a:ext cx="8686800" cy="34317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640"/>
              </a:spcBef>
              <a:spcAft>
                <a:spcPts val="0"/>
              </a:spcAft>
              <a:buClr>
                <a:srgbClr val="006B56"/>
              </a:buClr>
              <a:buSzPts val="1800"/>
              <a:buFont typeface="Noto Sans Symbols"/>
              <a:buChar char="▪"/>
              <a:defRPr sz="1800" b="0" i="0" u="none" strike="noStrike" cap="none">
                <a:solidFill>
                  <a:srgbClr val="595959"/>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4731601"/>
            <a:ext cx="9144000" cy="411900"/>
          </a:xfrm>
          <a:prstGeom prst="rect">
            <a:avLst/>
          </a:prstGeom>
          <a:solidFill>
            <a:srgbClr val="006435"/>
          </a:solid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7" name="Google Shape;7;p1"/>
          <p:cNvSpPr txBox="1"/>
          <p:nvPr/>
        </p:nvSpPr>
        <p:spPr>
          <a:xfrm>
            <a:off x="8400560" y="4834500"/>
            <a:ext cx="504900" cy="206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200"/>
              <a:buFont typeface="Arial"/>
              <a:buNone/>
            </a:pPr>
            <a:fld id="{00000000-1234-1234-1234-123412341234}" type="slidenum">
              <a:rPr lang="en-GB" sz="800" b="0" i="0" u="none" strike="noStrike" cap="none">
                <a:solidFill>
                  <a:schemeClr val="lt1"/>
                </a:solidFill>
                <a:latin typeface="Arial"/>
                <a:ea typeface="Arial"/>
                <a:cs typeface="Arial"/>
                <a:sym typeface="Arial"/>
              </a:rPr>
              <a:t>‹#›</a:t>
            </a:fld>
            <a:endParaRPr sz="800" b="0" i="0" u="none" strike="noStrike" cap="none">
              <a:solidFill>
                <a:schemeClr val="lt1"/>
              </a:solidFill>
              <a:latin typeface="Arial"/>
              <a:ea typeface="Arial"/>
              <a:cs typeface="Arial"/>
              <a:sym typeface="Arial"/>
            </a:endParaRPr>
          </a:p>
        </p:txBody>
      </p:sp>
      <p:pic>
        <p:nvPicPr>
          <p:cNvPr id="8" name="Google Shape;8;p1"/>
          <p:cNvPicPr preferRelativeResize="0"/>
          <p:nvPr/>
        </p:nvPicPr>
        <p:blipFill rotWithShape="1">
          <a:blip r:embed="rId5">
            <a:alphaModFix/>
          </a:blip>
          <a:srcRect/>
          <a:stretch/>
        </p:blipFill>
        <p:spPr>
          <a:xfrm>
            <a:off x="218661" y="219139"/>
            <a:ext cx="872700" cy="528300"/>
          </a:xfrm>
          <a:prstGeom prst="rect">
            <a:avLst/>
          </a:prstGeom>
          <a:noFill/>
          <a:ln>
            <a:noFill/>
          </a:ln>
        </p:spPr>
      </p:pic>
      <p:cxnSp>
        <p:nvCxnSpPr>
          <p:cNvPr id="9" name="Google Shape;9;p1"/>
          <p:cNvCxnSpPr/>
          <p:nvPr/>
        </p:nvCxnSpPr>
        <p:spPr>
          <a:xfrm rot="10800000">
            <a:off x="218659" y="954157"/>
            <a:ext cx="8686800" cy="0"/>
          </a:xfrm>
          <a:prstGeom prst="straightConnector1">
            <a:avLst/>
          </a:prstGeom>
          <a:noFill/>
          <a:ln w="9525" cap="flat" cmpd="sng">
            <a:solidFill>
              <a:srgbClr val="006435"/>
            </a:solidFill>
            <a:prstDash val="solid"/>
            <a:round/>
            <a:headEnd type="none" w="sm" len="sm"/>
            <a:tailEnd type="none" w="sm" len="sm"/>
          </a:ln>
        </p:spPr>
      </p:cxnSp>
      <p:sp>
        <p:nvSpPr>
          <p:cNvPr id="10" name="Google Shape;10;p1"/>
          <p:cNvSpPr/>
          <p:nvPr/>
        </p:nvSpPr>
        <p:spPr>
          <a:xfrm>
            <a:off x="218661" y="4814439"/>
            <a:ext cx="1032600" cy="215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00"/>
              <a:buFont typeface="Arial"/>
              <a:buNone/>
            </a:pPr>
            <a:r>
              <a:rPr lang="en-GB" sz="800" b="0" i="0" u="none" strike="noStrike" cap="none">
                <a:solidFill>
                  <a:schemeClr val="lt1"/>
                </a:solidFill>
                <a:latin typeface="Arial"/>
                <a:ea typeface="Arial"/>
                <a:cs typeface="Arial"/>
                <a:sym typeface="Arial"/>
              </a:rPr>
              <a:t>© Crown copyright</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
        <p:cNvGrpSpPr/>
        <p:nvPr/>
      </p:nvGrpSpPr>
      <p:grpSpPr>
        <a:xfrm>
          <a:off x="0" y="0"/>
          <a:ext cx="0" cy="0"/>
          <a:chOff x="0" y="0"/>
          <a:chExt cx="0" cy="0"/>
        </a:xfrm>
      </p:grpSpPr>
      <p:sp>
        <p:nvSpPr>
          <p:cNvPr id="26" name="Google Shape;26;p5"/>
          <p:cNvSpPr/>
          <p:nvPr/>
        </p:nvSpPr>
        <p:spPr>
          <a:xfrm>
            <a:off x="0" y="4731601"/>
            <a:ext cx="9144000" cy="411900"/>
          </a:xfrm>
          <a:prstGeom prst="rect">
            <a:avLst/>
          </a:prstGeom>
          <a:solidFill>
            <a:srgbClr val="006C56"/>
          </a:solid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27" name="Google Shape;27;p5"/>
          <p:cNvSpPr txBox="1"/>
          <p:nvPr/>
        </p:nvSpPr>
        <p:spPr>
          <a:xfrm>
            <a:off x="8400560" y="4834500"/>
            <a:ext cx="504900" cy="206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200"/>
              <a:buFont typeface="Arial"/>
              <a:buNone/>
            </a:pPr>
            <a:fld id="{00000000-1234-1234-1234-123412341234}" type="slidenum">
              <a:rPr lang="en-GB" sz="800" b="0" i="0" u="none" strike="noStrike" cap="none">
                <a:solidFill>
                  <a:schemeClr val="lt1"/>
                </a:solidFill>
                <a:latin typeface="Arial"/>
                <a:ea typeface="Arial"/>
                <a:cs typeface="Arial"/>
                <a:sym typeface="Arial"/>
              </a:rPr>
              <a:t>‹#›</a:t>
            </a:fld>
            <a:endParaRPr sz="800" b="0" i="0" u="none" strike="noStrike" cap="none">
              <a:solidFill>
                <a:schemeClr val="lt1"/>
              </a:solidFill>
              <a:latin typeface="Arial"/>
              <a:ea typeface="Arial"/>
              <a:cs typeface="Arial"/>
              <a:sym typeface="Arial"/>
            </a:endParaRPr>
          </a:p>
        </p:txBody>
      </p:sp>
      <p:pic>
        <p:nvPicPr>
          <p:cNvPr id="28" name="Google Shape;28;p5"/>
          <p:cNvPicPr preferRelativeResize="0"/>
          <p:nvPr/>
        </p:nvPicPr>
        <p:blipFill rotWithShape="1">
          <a:blip r:embed="rId3">
            <a:alphaModFix/>
          </a:blip>
          <a:srcRect/>
          <a:stretch/>
        </p:blipFill>
        <p:spPr>
          <a:xfrm>
            <a:off x="218661" y="219141"/>
            <a:ext cx="872700" cy="528300"/>
          </a:xfrm>
          <a:prstGeom prst="rect">
            <a:avLst/>
          </a:prstGeom>
          <a:noFill/>
          <a:ln>
            <a:noFill/>
          </a:ln>
        </p:spPr>
      </p:pic>
      <p:cxnSp>
        <p:nvCxnSpPr>
          <p:cNvPr id="29" name="Google Shape;29;p5"/>
          <p:cNvCxnSpPr/>
          <p:nvPr/>
        </p:nvCxnSpPr>
        <p:spPr>
          <a:xfrm rot="10800000">
            <a:off x="218660" y="954157"/>
            <a:ext cx="8686800" cy="0"/>
          </a:xfrm>
          <a:prstGeom prst="straightConnector1">
            <a:avLst/>
          </a:prstGeom>
          <a:noFill/>
          <a:ln w="9525" cap="flat" cmpd="sng">
            <a:solidFill>
              <a:srgbClr val="006B56"/>
            </a:solidFill>
            <a:prstDash val="solid"/>
            <a:round/>
            <a:headEnd type="none" w="sm" len="sm"/>
            <a:tailEnd type="none" w="sm" len="sm"/>
          </a:ln>
        </p:spPr>
      </p:cxnSp>
      <p:sp>
        <p:nvSpPr>
          <p:cNvPr id="30" name="Google Shape;30;p5"/>
          <p:cNvSpPr/>
          <p:nvPr/>
        </p:nvSpPr>
        <p:spPr>
          <a:xfrm>
            <a:off x="218661" y="4814439"/>
            <a:ext cx="1032600" cy="215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00"/>
              <a:buFont typeface="Arial"/>
              <a:buNone/>
            </a:pPr>
            <a:r>
              <a:rPr lang="en-GB" sz="800" b="0" i="0" u="none" strike="noStrike" cap="none">
                <a:solidFill>
                  <a:schemeClr val="lt1"/>
                </a:solidFill>
                <a:latin typeface="Arial"/>
                <a:ea typeface="Arial"/>
                <a:cs typeface="Arial"/>
                <a:sym typeface="Arial"/>
              </a:rPr>
              <a:t>© Crown copyright</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hyperlink" Target="https://departmentfortransport.github.io/street-manager-docs/business-change/#documentation"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9.png"/><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9.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hyperlink" Target="https://departmentfortransport.github.io/street-manager-docs/business-change/#documentation"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pic>
        <p:nvPicPr>
          <p:cNvPr id="38" name="Google Shape;38;p7" descr="A screen shot of a computer&#10;&#10;Description generated with high confidence"/>
          <p:cNvPicPr preferRelativeResize="0"/>
          <p:nvPr/>
        </p:nvPicPr>
        <p:blipFill rotWithShape="1">
          <a:blip r:embed="rId3">
            <a:alphaModFix/>
          </a:blip>
          <a:srcRect/>
          <a:stretch/>
        </p:blipFill>
        <p:spPr>
          <a:xfrm>
            <a:off x="-8670" y="1"/>
            <a:ext cx="9181317" cy="5171060"/>
          </a:xfrm>
          <a:prstGeom prst="rect">
            <a:avLst/>
          </a:prstGeom>
          <a:noFill/>
          <a:ln>
            <a:noFill/>
          </a:ln>
        </p:spPr>
      </p:pic>
      <p:sp>
        <p:nvSpPr>
          <p:cNvPr id="39" name="Google Shape;39;p7"/>
          <p:cNvSpPr/>
          <p:nvPr/>
        </p:nvSpPr>
        <p:spPr>
          <a:xfrm>
            <a:off x="-4195" y="-20"/>
            <a:ext cx="9189900" cy="5171100"/>
          </a:xfrm>
          <a:prstGeom prst="rect">
            <a:avLst/>
          </a:prstGeom>
          <a:solidFill>
            <a:srgbClr val="006435">
              <a:alpha val="68235"/>
            </a:srgbClr>
          </a:solid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Clr>
                <a:srgbClr val="000000"/>
              </a:buClr>
              <a:buSzPts val="300"/>
              <a:buFont typeface="Arial"/>
              <a:buNone/>
            </a:pPr>
            <a:endParaRPr sz="1200" b="0" i="0" u="none" strike="noStrike" cap="none">
              <a:solidFill>
                <a:schemeClr val="lt1"/>
              </a:solidFill>
              <a:latin typeface="Arial"/>
              <a:ea typeface="Arial"/>
              <a:cs typeface="Arial"/>
              <a:sym typeface="Arial"/>
            </a:endParaRPr>
          </a:p>
        </p:txBody>
      </p:sp>
      <p:sp>
        <p:nvSpPr>
          <p:cNvPr id="40" name="Google Shape;40;p7"/>
          <p:cNvSpPr/>
          <p:nvPr/>
        </p:nvSpPr>
        <p:spPr>
          <a:xfrm>
            <a:off x="0" y="-2258"/>
            <a:ext cx="9181500" cy="889800"/>
          </a:xfrm>
          <a:prstGeom prst="rect">
            <a:avLst/>
          </a:prstGeom>
          <a:solidFill>
            <a:srgbClr val="006435">
              <a:alpha val="60000"/>
            </a:srgbClr>
          </a:solid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Clr>
                <a:srgbClr val="000000"/>
              </a:buClr>
              <a:buSzPts val="300"/>
              <a:buFont typeface="Arial"/>
              <a:buNone/>
            </a:pPr>
            <a:endParaRPr sz="1200" b="0" i="0" u="none" strike="noStrike" cap="none">
              <a:solidFill>
                <a:schemeClr val="lt1"/>
              </a:solidFill>
              <a:latin typeface="Arial"/>
              <a:ea typeface="Arial"/>
              <a:cs typeface="Arial"/>
              <a:sym typeface="Arial"/>
            </a:endParaRPr>
          </a:p>
        </p:txBody>
      </p:sp>
      <p:pic>
        <p:nvPicPr>
          <p:cNvPr id="41" name="Google Shape;41;p7"/>
          <p:cNvPicPr preferRelativeResize="0"/>
          <p:nvPr/>
        </p:nvPicPr>
        <p:blipFill rotWithShape="1">
          <a:blip r:embed="rId4">
            <a:alphaModFix/>
          </a:blip>
          <a:srcRect/>
          <a:stretch/>
        </p:blipFill>
        <p:spPr>
          <a:xfrm>
            <a:off x="244557" y="186593"/>
            <a:ext cx="798600" cy="512100"/>
          </a:xfrm>
          <a:prstGeom prst="rect">
            <a:avLst/>
          </a:prstGeom>
          <a:noFill/>
          <a:ln>
            <a:noFill/>
          </a:ln>
        </p:spPr>
      </p:pic>
      <p:sp>
        <p:nvSpPr>
          <p:cNvPr id="42" name="Google Shape;42;p7"/>
          <p:cNvSpPr txBox="1"/>
          <p:nvPr/>
        </p:nvSpPr>
        <p:spPr>
          <a:xfrm>
            <a:off x="1216823" y="1599144"/>
            <a:ext cx="7007100" cy="1945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4000"/>
              <a:buFont typeface="Arial"/>
              <a:buNone/>
            </a:pPr>
            <a:r>
              <a:rPr lang="en-GB" sz="4000" b="0" i="0" u="none" strike="noStrike" cap="none">
                <a:solidFill>
                  <a:schemeClr val="lt1"/>
                </a:solidFill>
                <a:latin typeface="Arial"/>
                <a:ea typeface="Arial"/>
                <a:cs typeface="Arial"/>
                <a:sym typeface="Arial"/>
              </a:rPr>
              <a:t>Street Manager </a:t>
            </a:r>
            <a:br>
              <a:rPr lang="en-GB" sz="4000" b="0" i="0" u="none" strike="noStrike" cap="none">
                <a:solidFill>
                  <a:schemeClr val="lt1"/>
                </a:solidFill>
                <a:latin typeface="Arial"/>
                <a:ea typeface="Arial"/>
                <a:cs typeface="Arial"/>
                <a:sym typeface="Arial"/>
              </a:rPr>
            </a:br>
            <a:r>
              <a:rPr lang="en-GB" sz="4000">
                <a:solidFill>
                  <a:schemeClr val="lt1"/>
                </a:solidFill>
              </a:rPr>
              <a:t>Change management</a:t>
            </a:r>
            <a:r>
              <a:rPr lang="en-GB" sz="4000" b="0" i="0" u="none" strike="noStrike" cap="none">
                <a:solidFill>
                  <a:schemeClr val="lt1"/>
                </a:solidFill>
                <a:latin typeface="Arial"/>
                <a:ea typeface="Arial"/>
                <a:cs typeface="Arial"/>
                <a:sym typeface="Arial"/>
              </a:rPr>
              <a:t> strategy</a:t>
            </a:r>
            <a:endParaRPr sz="1400" b="0" i="0" u="none" strike="noStrike" cap="none">
              <a:solidFill>
                <a:srgbClr val="000000"/>
              </a:solidFill>
              <a:latin typeface="Arial"/>
              <a:ea typeface="Arial"/>
              <a:cs typeface="Arial"/>
              <a:sym typeface="Arial"/>
            </a:endParaRPr>
          </a:p>
        </p:txBody>
      </p:sp>
      <p:sp>
        <p:nvSpPr>
          <p:cNvPr id="43" name="Google Shape;43;p7"/>
          <p:cNvSpPr txBox="1"/>
          <p:nvPr/>
        </p:nvSpPr>
        <p:spPr>
          <a:xfrm>
            <a:off x="7082287" y="4736980"/>
            <a:ext cx="27432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0" i="0" u="none" strike="noStrike" cap="none">
                <a:solidFill>
                  <a:schemeClr val="lt1"/>
                </a:solidFill>
                <a:latin typeface="Arial"/>
                <a:ea typeface="Arial"/>
                <a:cs typeface="Arial"/>
                <a:sym typeface="Arial"/>
              </a:rPr>
              <a:t>@ Crown copyright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16" descr="A screen shot of a computer&#10;&#10;Description generated with high confidence"/>
          <p:cNvPicPr preferRelativeResize="0"/>
          <p:nvPr/>
        </p:nvPicPr>
        <p:blipFill rotWithShape="1">
          <a:blip r:embed="rId3">
            <a:alphaModFix/>
          </a:blip>
          <a:srcRect/>
          <a:stretch/>
        </p:blipFill>
        <p:spPr>
          <a:xfrm>
            <a:off x="-8670" y="1"/>
            <a:ext cx="9181317" cy="5171060"/>
          </a:xfrm>
          <a:prstGeom prst="rect">
            <a:avLst/>
          </a:prstGeom>
          <a:noFill/>
          <a:ln>
            <a:noFill/>
          </a:ln>
        </p:spPr>
      </p:pic>
      <p:sp>
        <p:nvSpPr>
          <p:cNvPr id="220" name="Google Shape;220;p16"/>
          <p:cNvSpPr/>
          <p:nvPr/>
        </p:nvSpPr>
        <p:spPr>
          <a:xfrm>
            <a:off x="-4195" y="-20"/>
            <a:ext cx="9189900" cy="5171100"/>
          </a:xfrm>
          <a:prstGeom prst="rect">
            <a:avLst/>
          </a:prstGeom>
          <a:solidFill>
            <a:srgbClr val="006435">
              <a:alpha val="68235"/>
            </a:srgbClr>
          </a:solid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Clr>
                <a:srgbClr val="000000"/>
              </a:buClr>
              <a:buSzPts val="300"/>
              <a:buFont typeface="Arial"/>
              <a:buNone/>
            </a:pPr>
            <a:endParaRPr sz="1200" b="0" i="0" u="none" strike="noStrike" cap="none">
              <a:solidFill>
                <a:schemeClr val="lt1"/>
              </a:solidFill>
              <a:latin typeface="Arial"/>
              <a:ea typeface="Arial"/>
              <a:cs typeface="Arial"/>
              <a:sym typeface="Arial"/>
            </a:endParaRPr>
          </a:p>
        </p:txBody>
      </p:sp>
      <p:sp>
        <p:nvSpPr>
          <p:cNvPr id="221" name="Google Shape;221;p16"/>
          <p:cNvSpPr/>
          <p:nvPr/>
        </p:nvSpPr>
        <p:spPr>
          <a:xfrm>
            <a:off x="0" y="392"/>
            <a:ext cx="9181500" cy="889800"/>
          </a:xfrm>
          <a:prstGeom prst="rect">
            <a:avLst/>
          </a:prstGeom>
          <a:solidFill>
            <a:srgbClr val="006435">
              <a:alpha val="60000"/>
            </a:srgbClr>
          </a:solid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Clr>
                <a:srgbClr val="000000"/>
              </a:buClr>
              <a:buSzPts val="300"/>
              <a:buFont typeface="Arial"/>
              <a:buNone/>
            </a:pPr>
            <a:endParaRPr sz="1200" b="0" i="0" u="none" strike="noStrike" cap="none">
              <a:solidFill>
                <a:schemeClr val="lt1"/>
              </a:solidFill>
              <a:latin typeface="Arial"/>
              <a:ea typeface="Arial"/>
              <a:cs typeface="Arial"/>
              <a:sym typeface="Arial"/>
            </a:endParaRPr>
          </a:p>
        </p:txBody>
      </p:sp>
      <p:pic>
        <p:nvPicPr>
          <p:cNvPr id="222" name="Google Shape;222;p16"/>
          <p:cNvPicPr preferRelativeResize="0"/>
          <p:nvPr/>
        </p:nvPicPr>
        <p:blipFill rotWithShape="1">
          <a:blip r:embed="rId4">
            <a:alphaModFix/>
          </a:blip>
          <a:srcRect/>
          <a:stretch/>
        </p:blipFill>
        <p:spPr>
          <a:xfrm>
            <a:off x="244557" y="186593"/>
            <a:ext cx="798600" cy="512100"/>
          </a:xfrm>
          <a:prstGeom prst="rect">
            <a:avLst/>
          </a:prstGeom>
          <a:noFill/>
          <a:ln>
            <a:noFill/>
          </a:ln>
        </p:spPr>
      </p:pic>
      <p:sp>
        <p:nvSpPr>
          <p:cNvPr id="223" name="Google Shape;223;p16"/>
          <p:cNvSpPr txBox="1"/>
          <p:nvPr/>
        </p:nvSpPr>
        <p:spPr>
          <a:xfrm>
            <a:off x="1251748" y="1556669"/>
            <a:ext cx="7007100" cy="1945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a:solidFill>
                  <a:schemeClr val="lt1"/>
                </a:solidFill>
              </a:rPr>
              <a:t>Establish the current state of the stakeholder environment</a:t>
            </a:r>
            <a:endParaRPr sz="1400" b="0" i="0" u="none" strike="noStrike" cap="none">
              <a:solidFill>
                <a:srgbClr val="000000"/>
              </a:solidFill>
              <a:latin typeface="Arial"/>
              <a:ea typeface="Arial"/>
              <a:cs typeface="Arial"/>
              <a:sym typeface="Arial"/>
            </a:endParaRPr>
          </a:p>
        </p:txBody>
      </p:sp>
      <p:sp>
        <p:nvSpPr>
          <p:cNvPr id="224" name="Google Shape;224;p16"/>
          <p:cNvSpPr txBox="1"/>
          <p:nvPr/>
        </p:nvSpPr>
        <p:spPr>
          <a:xfrm>
            <a:off x="7082287" y="4736980"/>
            <a:ext cx="27432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0" i="0" u="none" strike="noStrike" cap="none">
                <a:solidFill>
                  <a:schemeClr val="lt1"/>
                </a:solidFill>
                <a:latin typeface="Arial"/>
                <a:ea typeface="Arial"/>
                <a:cs typeface="Arial"/>
                <a:sym typeface="Arial"/>
              </a:rPr>
              <a:t>@ Crown copyright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7"/>
          <p:cNvSpPr txBox="1">
            <a:spLocks noGrp="1"/>
          </p:cNvSpPr>
          <p:nvPr>
            <p:ph type="title"/>
          </p:nvPr>
        </p:nvSpPr>
        <p:spPr>
          <a:xfrm>
            <a:off x="1401416" y="215915"/>
            <a:ext cx="7494000" cy="50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GB"/>
              <a:t>Suggested analyses</a:t>
            </a:r>
            <a:endParaRPr/>
          </a:p>
        </p:txBody>
      </p:sp>
      <p:sp>
        <p:nvSpPr>
          <p:cNvPr id="230" name="Google Shape;230;p17"/>
          <p:cNvSpPr/>
          <p:nvPr/>
        </p:nvSpPr>
        <p:spPr>
          <a:xfrm>
            <a:off x="2248650" y="1039350"/>
            <a:ext cx="6831000" cy="1245600"/>
          </a:xfrm>
          <a:prstGeom prst="roundRect">
            <a:avLst>
              <a:gd name="adj" fmla="val 6249"/>
            </a:avLst>
          </a:prstGeom>
          <a:noFill/>
          <a:ln w="9525" cap="flat" cmpd="sng">
            <a:solidFill>
              <a:srgbClr val="1F497D"/>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200" b="0" i="0" u="none" strike="noStrike" cap="none">
                <a:solidFill>
                  <a:srgbClr val="000000"/>
                </a:solidFill>
                <a:latin typeface="Arial"/>
                <a:ea typeface="Arial"/>
                <a:cs typeface="Arial"/>
                <a:sym typeface="Arial"/>
              </a:rPr>
              <a:t>IMPACT ASSESSMENT</a:t>
            </a:r>
            <a:endParaRPr sz="1200" b="0" i="0" u="none" strike="noStrike" cap="none">
              <a:solidFill>
                <a:srgbClr val="000000"/>
              </a:solidFill>
              <a:latin typeface="Arial"/>
              <a:ea typeface="Arial"/>
              <a:cs typeface="Arial"/>
              <a:sym typeface="Arial"/>
            </a:endParaRPr>
          </a:p>
        </p:txBody>
      </p:sp>
      <p:sp>
        <p:nvSpPr>
          <p:cNvPr id="231" name="Google Shape;231;p17"/>
          <p:cNvSpPr txBox="1"/>
          <p:nvPr/>
        </p:nvSpPr>
        <p:spPr>
          <a:xfrm>
            <a:off x="4397575" y="1077675"/>
            <a:ext cx="2074500" cy="120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595959"/>
                </a:solidFill>
                <a:latin typeface="Arial"/>
                <a:ea typeface="Arial"/>
                <a:cs typeface="Arial"/>
                <a:sym typeface="Arial"/>
              </a:rPr>
              <a:t>High-level analysis of the impact that adoption of Street Manager will have on </a:t>
            </a:r>
            <a:r>
              <a:rPr lang="en-GB" sz="1000">
                <a:solidFill>
                  <a:srgbClr val="595959"/>
                </a:solidFill>
              </a:rPr>
              <a:t>your</a:t>
            </a:r>
            <a:r>
              <a:rPr lang="en-GB" sz="1000" b="0" i="0" u="none" strike="noStrike" cap="none">
                <a:solidFill>
                  <a:srgbClr val="595959"/>
                </a:solidFill>
                <a:latin typeface="Arial"/>
                <a:ea typeface="Arial"/>
                <a:cs typeface="Arial"/>
                <a:sym typeface="Arial"/>
              </a:rPr>
              <a:t>:</a:t>
            </a:r>
            <a:endParaRPr sz="1000" b="0" i="0" u="none" strike="noStrike" cap="none">
              <a:solidFill>
                <a:srgbClr val="595959"/>
              </a:solidFill>
              <a:latin typeface="Arial"/>
              <a:ea typeface="Arial"/>
              <a:cs typeface="Arial"/>
              <a:sym typeface="Arial"/>
            </a:endParaRPr>
          </a:p>
          <a:p>
            <a:pPr marL="457200" marR="0" lvl="0" indent="-292100" algn="l" rtl="0">
              <a:lnSpc>
                <a:spcPct val="100000"/>
              </a:lnSpc>
              <a:spcBef>
                <a:spcPts val="0"/>
              </a:spcBef>
              <a:spcAft>
                <a:spcPts val="0"/>
              </a:spcAft>
              <a:buClr>
                <a:srgbClr val="595959"/>
              </a:buClr>
              <a:buSzPts val="1000"/>
              <a:buFont typeface="Arial"/>
              <a:buChar char="●"/>
            </a:pPr>
            <a:r>
              <a:rPr lang="en-GB" sz="1000" b="0" i="0" u="none" strike="noStrike" cap="none">
                <a:solidFill>
                  <a:srgbClr val="595959"/>
                </a:solidFill>
                <a:latin typeface="Arial"/>
                <a:ea typeface="Arial"/>
                <a:cs typeface="Arial"/>
                <a:sym typeface="Arial"/>
              </a:rPr>
              <a:t>People, </a:t>
            </a:r>
            <a:endParaRPr sz="1000" b="0" i="0" u="none" strike="noStrike" cap="none">
              <a:solidFill>
                <a:srgbClr val="595959"/>
              </a:solidFill>
              <a:latin typeface="Arial"/>
              <a:ea typeface="Arial"/>
              <a:cs typeface="Arial"/>
              <a:sym typeface="Arial"/>
            </a:endParaRPr>
          </a:p>
          <a:p>
            <a:pPr marL="457200" marR="0" lvl="0" indent="-292100" algn="l" rtl="0">
              <a:lnSpc>
                <a:spcPct val="100000"/>
              </a:lnSpc>
              <a:spcBef>
                <a:spcPts val="0"/>
              </a:spcBef>
              <a:spcAft>
                <a:spcPts val="0"/>
              </a:spcAft>
              <a:buClr>
                <a:srgbClr val="595959"/>
              </a:buClr>
              <a:buSzPts val="1000"/>
              <a:buFont typeface="Arial"/>
              <a:buChar char="●"/>
            </a:pPr>
            <a:r>
              <a:rPr lang="en-GB" sz="1000" b="0" i="0" u="none" strike="noStrike" cap="none">
                <a:solidFill>
                  <a:srgbClr val="595959"/>
                </a:solidFill>
                <a:latin typeface="Arial"/>
                <a:ea typeface="Arial"/>
                <a:cs typeface="Arial"/>
                <a:sym typeface="Arial"/>
              </a:rPr>
              <a:t>Processes,</a:t>
            </a:r>
            <a:endParaRPr sz="1000" b="0" i="0" u="none" strike="noStrike" cap="none">
              <a:solidFill>
                <a:srgbClr val="595959"/>
              </a:solidFill>
              <a:latin typeface="Arial"/>
              <a:ea typeface="Arial"/>
              <a:cs typeface="Arial"/>
              <a:sym typeface="Arial"/>
            </a:endParaRPr>
          </a:p>
          <a:p>
            <a:pPr marL="457200" marR="0" lvl="0" indent="-292100" algn="l" rtl="0">
              <a:lnSpc>
                <a:spcPct val="100000"/>
              </a:lnSpc>
              <a:spcBef>
                <a:spcPts val="0"/>
              </a:spcBef>
              <a:spcAft>
                <a:spcPts val="0"/>
              </a:spcAft>
              <a:buClr>
                <a:srgbClr val="595959"/>
              </a:buClr>
              <a:buSzPts val="1000"/>
              <a:buFont typeface="Arial"/>
              <a:buChar char="●"/>
            </a:pPr>
            <a:r>
              <a:rPr lang="en-GB" sz="1000" b="0" i="0" u="none" strike="noStrike" cap="none">
                <a:solidFill>
                  <a:srgbClr val="595959"/>
                </a:solidFill>
                <a:latin typeface="Arial"/>
                <a:ea typeface="Arial"/>
                <a:cs typeface="Arial"/>
                <a:sym typeface="Arial"/>
              </a:rPr>
              <a:t>Technology, and</a:t>
            </a:r>
            <a:endParaRPr sz="1000" b="0" i="0" u="none" strike="noStrike" cap="none">
              <a:solidFill>
                <a:srgbClr val="595959"/>
              </a:solidFill>
              <a:latin typeface="Arial"/>
              <a:ea typeface="Arial"/>
              <a:cs typeface="Arial"/>
              <a:sym typeface="Arial"/>
            </a:endParaRPr>
          </a:p>
          <a:p>
            <a:pPr marL="457200" marR="0" lvl="0" indent="-292100" algn="l" rtl="0">
              <a:lnSpc>
                <a:spcPct val="100000"/>
              </a:lnSpc>
              <a:spcBef>
                <a:spcPts val="0"/>
              </a:spcBef>
              <a:spcAft>
                <a:spcPts val="0"/>
              </a:spcAft>
              <a:buClr>
                <a:srgbClr val="595959"/>
              </a:buClr>
              <a:buSzPts val="1000"/>
              <a:buFont typeface="Arial"/>
              <a:buChar char="●"/>
            </a:pPr>
            <a:r>
              <a:rPr lang="en-GB" sz="1000" b="0" i="0" u="none" strike="noStrike" cap="none">
                <a:solidFill>
                  <a:srgbClr val="595959"/>
                </a:solidFill>
                <a:latin typeface="Arial"/>
                <a:ea typeface="Arial"/>
                <a:cs typeface="Arial"/>
                <a:sym typeface="Arial"/>
              </a:rPr>
              <a:t>Ways of working</a:t>
            </a:r>
            <a:endParaRPr sz="1000" b="0" i="0" u="none" strike="noStrike" cap="none">
              <a:solidFill>
                <a:srgbClr val="595959"/>
              </a:solidFill>
              <a:latin typeface="Arial"/>
              <a:ea typeface="Arial"/>
              <a:cs typeface="Arial"/>
              <a:sym typeface="Arial"/>
            </a:endParaRPr>
          </a:p>
        </p:txBody>
      </p:sp>
      <p:sp>
        <p:nvSpPr>
          <p:cNvPr id="232" name="Google Shape;232;p17"/>
          <p:cNvSpPr/>
          <p:nvPr/>
        </p:nvSpPr>
        <p:spPr>
          <a:xfrm rot="5400000">
            <a:off x="6216900" y="1681700"/>
            <a:ext cx="786000" cy="123300"/>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7"/>
          <p:cNvSpPr/>
          <p:nvPr/>
        </p:nvSpPr>
        <p:spPr>
          <a:xfrm>
            <a:off x="2248625" y="2318850"/>
            <a:ext cx="6831000" cy="1245600"/>
          </a:xfrm>
          <a:prstGeom prst="roundRect">
            <a:avLst>
              <a:gd name="adj" fmla="val 6249"/>
            </a:avLst>
          </a:prstGeom>
          <a:solidFill>
            <a:srgbClr val="EEECE1"/>
          </a:solidFill>
          <a:ln w="9525" cap="flat" cmpd="sng">
            <a:solidFill>
              <a:srgbClr val="1F497D"/>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200" b="0" i="0" u="none" strike="noStrike" cap="none">
                <a:solidFill>
                  <a:srgbClr val="000000"/>
                </a:solidFill>
                <a:latin typeface="Arial"/>
                <a:ea typeface="Arial"/>
                <a:cs typeface="Arial"/>
                <a:sym typeface="Arial"/>
              </a:rPr>
              <a:t>READINESS ASSESSMENT</a:t>
            </a:r>
            <a:endParaRPr sz="1200" b="0" i="0" u="none" strike="noStrike" cap="none">
              <a:solidFill>
                <a:srgbClr val="000000"/>
              </a:solidFill>
              <a:latin typeface="Arial"/>
              <a:ea typeface="Arial"/>
              <a:cs typeface="Arial"/>
              <a:sym typeface="Arial"/>
            </a:endParaRPr>
          </a:p>
        </p:txBody>
      </p:sp>
      <p:sp>
        <p:nvSpPr>
          <p:cNvPr id="234" name="Google Shape;234;p17"/>
          <p:cNvSpPr txBox="1"/>
          <p:nvPr/>
        </p:nvSpPr>
        <p:spPr>
          <a:xfrm>
            <a:off x="4397575" y="2242650"/>
            <a:ext cx="2074500" cy="139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595959"/>
                </a:solidFill>
                <a:latin typeface="Arial"/>
                <a:ea typeface="Arial"/>
                <a:cs typeface="Arial"/>
                <a:sym typeface="Arial"/>
              </a:rPr>
              <a:t>High-level analysis of current level of readiness to transition:</a:t>
            </a:r>
            <a:endParaRPr sz="1000" b="0" i="0" u="none" strike="noStrike" cap="none">
              <a:solidFill>
                <a:srgbClr val="595959"/>
              </a:solidFill>
              <a:latin typeface="Arial"/>
              <a:ea typeface="Arial"/>
              <a:cs typeface="Arial"/>
              <a:sym typeface="Arial"/>
            </a:endParaRPr>
          </a:p>
          <a:p>
            <a:pPr marL="457200" marR="0" lvl="0" indent="-292100" algn="l" rtl="0">
              <a:lnSpc>
                <a:spcPct val="100000"/>
              </a:lnSpc>
              <a:spcBef>
                <a:spcPts val="0"/>
              </a:spcBef>
              <a:spcAft>
                <a:spcPts val="0"/>
              </a:spcAft>
              <a:buClr>
                <a:srgbClr val="595959"/>
              </a:buClr>
              <a:buSzPts val="1000"/>
              <a:buFont typeface="Arial"/>
              <a:buChar char="●"/>
            </a:pPr>
            <a:r>
              <a:rPr lang="en-GB" sz="1000" b="0" i="0" u="none" strike="noStrike" cap="none">
                <a:solidFill>
                  <a:srgbClr val="595959"/>
                </a:solidFill>
                <a:latin typeface="Arial"/>
                <a:ea typeface="Arial"/>
                <a:cs typeface="Arial"/>
                <a:sym typeface="Arial"/>
              </a:rPr>
              <a:t>Understanding of change</a:t>
            </a:r>
            <a:endParaRPr sz="1000" b="0" i="0" u="none" strike="noStrike" cap="none">
              <a:solidFill>
                <a:srgbClr val="595959"/>
              </a:solidFill>
              <a:latin typeface="Arial"/>
              <a:ea typeface="Arial"/>
              <a:cs typeface="Arial"/>
              <a:sym typeface="Arial"/>
            </a:endParaRPr>
          </a:p>
          <a:p>
            <a:pPr marL="457200" marR="0" lvl="0" indent="-292100" algn="l" rtl="0">
              <a:lnSpc>
                <a:spcPct val="100000"/>
              </a:lnSpc>
              <a:spcBef>
                <a:spcPts val="0"/>
              </a:spcBef>
              <a:spcAft>
                <a:spcPts val="0"/>
              </a:spcAft>
              <a:buClr>
                <a:srgbClr val="595959"/>
              </a:buClr>
              <a:buSzPts val="1000"/>
              <a:buFont typeface="Arial"/>
              <a:buChar char="●"/>
            </a:pPr>
            <a:r>
              <a:rPr lang="en-GB" sz="1000" b="0" i="0" u="none" strike="noStrike" cap="none">
                <a:solidFill>
                  <a:srgbClr val="595959"/>
                </a:solidFill>
                <a:latin typeface="Arial"/>
                <a:ea typeface="Arial"/>
                <a:cs typeface="Arial"/>
                <a:sym typeface="Arial"/>
              </a:rPr>
              <a:t>Transition challenges</a:t>
            </a:r>
            <a:endParaRPr sz="1000" b="0" i="0" u="none" strike="noStrike" cap="none">
              <a:solidFill>
                <a:srgbClr val="595959"/>
              </a:solidFill>
              <a:latin typeface="Arial"/>
              <a:ea typeface="Arial"/>
              <a:cs typeface="Arial"/>
              <a:sym typeface="Arial"/>
            </a:endParaRPr>
          </a:p>
          <a:p>
            <a:pPr marL="457200" marR="0" lvl="0" indent="-292100" algn="l" rtl="0">
              <a:lnSpc>
                <a:spcPct val="100000"/>
              </a:lnSpc>
              <a:spcBef>
                <a:spcPts val="0"/>
              </a:spcBef>
              <a:spcAft>
                <a:spcPts val="0"/>
              </a:spcAft>
              <a:buClr>
                <a:srgbClr val="595959"/>
              </a:buClr>
              <a:buSzPts val="1000"/>
              <a:buFont typeface="Arial"/>
              <a:buChar char="●"/>
            </a:pPr>
            <a:r>
              <a:rPr lang="en-GB" sz="1000" b="0" i="0" u="none" strike="noStrike" cap="none">
                <a:solidFill>
                  <a:srgbClr val="595959"/>
                </a:solidFill>
                <a:latin typeface="Arial"/>
                <a:ea typeface="Arial"/>
                <a:cs typeface="Arial"/>
                <a:sym typeface="Arial"/>
              </a:rPr>
              <a:t>Help needed to get ready</a:t>
            </a:r>
            <a:endParaRPr sz="1000" b="0" i="0" u="none" strike="noStrike" cap="none">
              <a:solidFill>
                <a:srgbClr val="595959"/>
              </a:solidFill>
              <a:latin typeface="Arial"/>
              <a:ea typeface="Arial"/>
              <a:cs typeface="Arial"/>
              <a:sym typeface="Arial"/>
            </a:endParaRPr>
          </a:p>
          <a:p>
            <a:pPr marL="457200" marR="0" lvl="0" indent="-292100" algn="l" rtl="0">
              <a:lnSpc>
                <a:spcPct val="100000"/>
              </a:lnSpc>
              <a:spcBef>
                <a:spcPts val="0"/>
              </a:spcBef>
              <a:spcAft>
                <a:spcPts val="0"/>
              </a:spcAft>
              <a:buClr>
                <a:srgbClr val="595959"/>
              </a:buClr>
              <a:buSzPts val="1000"/>
              <a:buFont typeface="Arial"/>
              <a:buChar char="●"/>
            </a:pPr>
            <a:r>
              <a:rPr lang="en-GB" sz="1000" b="0" i="0" u="none" strike="noStrike" cap="none">
                <a:solidFill>
                  <a:srgbClr val="595959"/>
                </a:solidFill>
                <a:latin typeface="Arial"/>
                <a:ea typeface="Arial"/>
                <a:cs typeface="Arial"/>
                <a:sym typeface="Arial"/>
              </a:rPr>
              <a:t>Organisation readiness to </a:t>
            </a:r>
            <a:r>
              <a:rPr lang="en-GB" sz="1000">
                <a:solidFill>
                  <a:srgbClr val="595959"/>
                </a:solidFill>
              </a:rPr>
              <a:t>commence and complete transition</a:t>
            </a:r>
            <a:endParaRPr sz="1000" b="0" i="0" u="none" strike="noStrike" cap="none">
              <a:solidFill>
                <a:srgbClr val="595959"/>
              </a:solidFill>
              <a:latin typeface="Arial"/>
              <a:ea typeface="Arial"/>
              <a:cs typeface="Arial"/>
              <a:sym typeface="Arial"/>
            </a:endParaRPr>
          </a:p>
        </p:txBody>
      </p:sp>
      <p:pic>
        <p:nvPicPr>
          <p:cNvPr id="235" name="Google Shape;235;p17"/>
          <p:cNvPicPr preferRelativeResize="0"/>
          <p:nvPr/>
        </p:nvPicPr>
        <p:blipFill rotWithShape="1">
          <a:blip r:embed="rId3">
            <a:alphaModFix/>
          </a:blip>
          <a:srcRect/>
          <a:stretch/>
        </p:blipFill>
        <p:spPr>
          <a:xfrm>
            <a:off x="2321825" y="1334200"/>
            <a:ext cx="2017625" cy="875788"/>
          </a:xfrm>
          <a:prstGeom prst="rect">
            <a:avLst/>
          </a:prstGeom>
          <a:noFill/>
          <a:ln>
            <a:noFill/>
          </a:ln>
        </p:spPr>
      </p:pic>
      <p:sp>
        <p:nvSpPr>
          <p:cNvPr id="236" name="Google Shape;236;p17"/>
          <p:cNvSpPr txBox="1"/>
          <p:nvPr/>
        </p:nvSpPr>
        <p:spPr>
          <a:xfrm>
            <a:off x="6472000" y="1077675"/>
            <a:ext cx="2662200" cy="120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rgbClr val="595959"/>
                </a:solidFill>
                <a:latin typeface="Arial"/>
                <a:ea typeface="Arial"/>
                <a:cs typeface="Arial"/>
                <a:sym typeface="Arial"/>
              </a:rPr>
              <a:t>OUTCOMES</a:t>
            </a:r>
            <a:endParaRPr sz="1000" b="1" i="0" u="none" strike="noStrike" cap="none">
              <a:solidFill>
                <a:srgbClr val="595959"/>
              </a:solidFill>
              <a:latin typeface="Arial"/>
              <a:ea typeface="Arial"/>
              <a:cs typeface="Arial"/>
              <a:sym typeface="Arial"/>
            </a:endParaRPr>
          </a:p>
          <a:p>
            <a:pPr marL="457200" marR="0" lvl="0" indent="-292100" algn="l" rtl="0">
              <a:lnSpc>
                <a:spcPct val="100000"/>
              </a:lnSpc>
              <a:spcBef>
                <a:spcPts val="0"/>
              </a:spcBef>
              <a:spcAft>
                <a:spcPts val="0"/>
              </a:spcAft>
              <a:buClr>
                <a:srgbClr val="595959"/>
              </a:buClr>
              <a:buSzPts val="1000"/>
              <a:buFont typeface="Arial"/>
              <a:buChar char="❖"/>
            </a:pPr>
            <a:r>
              <a:rPr lang="en-GB" sz="1000" b="0" i="0" u="none" strike="noStrike" cap="none">
                <a:solidFill>
                  <a:srgbClr val="595959"/>
                </a:solidFill>
                <a:latin typeface="Arial"/>
                <a:ea typeface="Arial"/>
                <a:cs typeface="Arial"/>
                <a:sym typeface="Arial"/>
              </a:rPr>
              <a:t>Identification of </a:t>
            </a:r>
            <a:r>
              <a:rPr lang="en-GB" sz="1000">
                <a:solidFill>
                  <a:srgbClr val="595959"/>
                </a:solidFill>
              </a:rPr>
              <a:t>stakeholders</a:t>
            </a:r>
            <a:r>
              <a:rPr lang="en-GB" sz="1000" b="0" i="0" u="none" strike="noStrike" cap="none">
                <a:solidFill>
                  <a:srgbClr val="595959"/>
                </a:solidFill>
                <a:latin typeface="Arial"/>
                <a:ea typeface="Arial"/>
                <a:cs typeface="Arial"/>
                <a:sym typeface="Arial"/>
              </a:rPr>
              <a:t> that will be significantly impacted which means they might need extra support</a:t>
            </a:r>
            <a:endParaRPr sz="1000"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endParaRPr sz="1000" b="0" i="0" u="none" strike="noStrike" cap="none">
              <a:solidFill>
                <a:srgbClr val="595959"/>
              </a:solidFill>
              <a:latin typeface="Arial"/>
              <a:ea typeface="Arial"/>
              <a:cs typeface="Arial"/>
              <a:sym typeface="Arial"/>
            </a:endParaRPr>
          </a:p>
        </p:txBody>
      </p:sp>
      <p:sp>
        <p:nvSpPr>
          <p:cNvPr id="237" name="Google Shape;237;p17"/>
          <p:cNvSpPr/>
          <p:nvPr/>
        </p:nvSpPr>
        <p:spPr>
          <a:xfrm>
            <a:off x="2248625" y="3614250"/>
            <a:ext cx="6831000" cy="1245600"/>
          </a:xfrm>
          <a:prstGeom prst="roundRect">
            <a:avLst>
              <a:gd name="adj" fmla="val 6249"/>
            </a:avLst>
          </a:prstGeom>
          <a:solidFill>
            <a:srgbClr val="FFFFFF"/>
          </a:solidFill>
          <a:ln w="9525" cap="flat" cmpd="sng">
            <a:solidFill>
              <a:srgbClr val="1F497D"/>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200" b="0" i="0" u="none" strike="noStrike" cap="none">
                <a:solidFill>
                  <a:srgbClr val="000000"/>
                </a:solidFill>
                <a:latin typeface="Arial"/>
                <a:ea typeface="Arial"/>
                <a:cs typeface="Arial"/>
                <a:sym typeface="Arial"/>
              </a:rPr>
              <a:t>SENTIMENT ASSESSMENT</a:t>
            </a:r>
            <a:endParaRPr sz="1200" b="0" i="0" u="none" strike="noStrike" cap="none">
              <a:solidFill>
                <a:srgbClr val="000000"/>
              </a:solidFill>
              <a:latin typeface="Arial"/>
              <a:ea typeface="Arial"/>
              <a:cs typeface="Arial"/>
              <a:sym typeface="Arial"/>
            </a:endParaRPr>
          </a:p>
        </p:txBody>
      </p:sp>
      <p:sp>
        <p:nvSpPr>
          <p:cNvPr id="238" name="Google Shape;238;p17"/>
          <p:cNvSpPr txBox="1"/>
          <p:nvPr/>
        </p:nvSpPr>
        <p:spPr>
          <a:xfrm>
            <a:off x="4397575" y="3592275"/>
            <a:ext cx="2150700" cy="139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595959"/>
                </a:solidFill>
                <a:latin typeface="Arial"/>
                <a:ea typeface="Arial"/>
                <a:cs typeface="Arial"/>
                <a:sym typeface="Arial"/>
              </a:rPr>
              <a:t>High-level analysis of each sentiments and attitudes:</a:t>
            </a:r>
            <a:endParaRPr sz="1000" b="0" i="0" u="none" strike="noStrike" cap="none">
              <a:solidFill>
                <a:srgbClr val="595959"/>
              </a:solidFill>
              <a:latin typeface="Arial"/>
              <a:ea typeface="Arial"/>
              <a:cs typeface="Arial"/>
              <a:sym typeface="Arial"/>
            </a:endParaRPr>
          </a:p>
          <a:p>
            <a:pPr marL="457200" marR="0" lvl="0" indent="-292100" algn="l" rtl="0">
              <a:lnSpc>
                <a:spcPct val="100000"/>
              </a:lnSpc>
              <a:spcBef>
                <a:spcPts val="0"/>
              </a:spcBef>
              <a:spcAft>
                <a:spcPts val="0"/>
              </a:spcAft>
              <a:buClr>
                <a:srgbClr val="595959"/>
              </a:buClr>
              <a:buSzPts val="1000"/>
              <a:buFont typeface="Arial"/>
              <a:buChar char="●"/>
            </a:pPr>
            <a:r>
              <a:rPr lang="en-GB" sz="1000" b="0" i="0" u="none" strike="noStrike" cap="none">
                <a:solidFill>
                  <a:srgbClr val="595959"/>
                </a:solidFill>
                <a:latin typeface="Arial"/>
                <a:ea typeface="Arial"/>
                <a:cs typeface="Arial"/>
                <a:sym typeface="Arial"/>
              </a:rPr>
              <a:t>Interest in project and ability to influence others</a:t>
            </a:r>
            <a:endParaRPr sz="1000" b="0" i="0" u="none" strike="noStrike" cap="none">
              <a:solidFill>
                <a:srgbClr val="595959"/>
              </a:solidFill>
              <a:latin typeface="Arial"/>
              <a:ea typeface="Arial"/>
              <a:cs typeface="Arial"/>
              <a:sym typeface="Arial"/>
            </a:endParaRPr>
          </a:p>
          <a:p>
            <a:pPr marL="457200" marR="0" lvl="0" indent="-292100" algn="l" rtl="0">
              <a:lnSpc>
                <a:spcPct val="100000"/>
              </a:lnSpc>
              <a:spcBef>
                <a:spcPts val="0"/>
              </a:spcBef>
              <a:spcAft>
                <a:spcPts val="0"/>
              </a:spcAft>
              <a:buClr>
                <a:srgbClr val="595959"/>
              </a:buClr>
              <a:buSzPts val="1000"/>
              <a:buFont typeface="Arial"/>
              <a:buChar char="●"/>
            </a:pPr>
            <a:r>
              <a:rPr lang="en-GB" sz="1000" b="0" i="0" u="none" strike="noStrike" cap="none">
                <a:solidFill>
                  <a:srgbClr val="595959"/>
                </a:solidFill>
                <a:latin typeface="Arial"/>
                <a:ea typeface="Arial"/>
                <a:cs typeface="Arial"/>
                <a:sym typeface="Arial"/>
              </a:rPr>
              <a:t>Level of support / resistance</a:t>
            </a:r>
            <a:endParaRPr sz="1000" b="0" i="0" u="none" strike="noStrike" cap="none">
              <a:solidFill>
                <a:srgbClr val="595959"/>
              </a:solidFill>
              <a:latin typeface="Arial"/>
              <a:ea typeface="Arial"/>
              <a:cs typeface="Arial"/>
              <a:sym typeface="Arial"/>
            </a:endParaRPr>
          </a:p>
        </p:txBody>
      </p:sp>
      <p:sp>
        <p:nvSpPr>
          <p:cNvPr id="239" name="Google Shape;239;p17"/>
          <p:cNvSpPr txBox="1"/>
          <p:nvPr/>
        </p:nvSpPr>
        <p:spPr>
          <a:xfrm>
            <a:off x="6472000" y="2296875"/>
            <a:ext cx="2662200" cy="120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rgbClr val="595959"/>
                </a:solidFill>
                <a:latin typeface="Arial"/>
                <a:ea typeface="Arial"/>
                <a:cs typeface="Arial"/>
                <a:sym typeface="Arial"/>
              </a:rPr>
              <a:t>OUTCOMES</a:t>
            </a:r>
            <a:endParaRPr sz="1000" b="1" i="0" u="none" strike="noStrike" cap="none">
              <a:solidFill>
                <a:srgbClr val="595959"/>
              </a:solidFill>
              <a:latin typeface="Arial"/>
              <a:ea typeface="Arial"/>
              <a:cs typeface="Arial"/>
              <a:sym typeface="Arial"/>
            </a:endParaRPr>
          </a:p>
          <a:p>
            <a:pPr marL="457200" marR="0" lvl="0" indent="-292100" algn="l" rtl="0">
              <a:lnSpc>
                <a:spcPct val="100000"/>
              </a:lnSpc>
              <a:spcBef>
                <a:spcPts val="0"/>
              </a:spcBef>
              <a:spcAft>
                <a:spcPts val="0"/>
              </a:spcAft>
              <a:buClr>
                <a:srgbClr val="595959"/>
              </a:buClr>
              <a:buSzPts val="1000"/>
              <a:buFont typeface="Arial"/>
              <a:buChar char="❖"/>
            </a:pPr>
            <a:r>
              <a:rPr lang="en-GB" sz="1000" b="0" i="0" u="none" strike="noStrike" cap="none">
                <a:solidFill>
                  <a:srgbClr val="595959"/>
                </a:solidFill>
                <a:latin typeface="Arial"/>
                <a:ea typeface="Arial"/>
                <a:cs typeface="Arial"/>
                <a:sym typeface="Arial"/>
              </a:rPr>
              <a:t>Understanding how ready individual </a:t>
            </a:r>
            <a:r>
              <a:rPr lang="en-GB" sz="1000">
                <a:solidFill>
                  <a:srgbClr val="595959"/>
                </a:solidFill>
              </a:rPr>
              <a:t>stakeholders</a:t>
            </a:r>
            <a:r>
              <a:rPr lang="en-GB" sz="1000" b="0" i="0" u="none" strike="noStrike" cap="none">
                <a:solidFill>
                  <a:srgbClr val="595959"/>
                </a:solidFill>
                <a:latin typeface="Arial"/>
                <a:ea typeface="Arial"/>
                <a:cs typeface="Arial"/>
                <a:sym typeface="Arial"/>
              </a:rPr>
              <a:t> are as well as what can help them to prepare</a:t>
            </a:r>
            <a:endParaRPr sz="1000"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None/>
            </a:pPr>
            <a:endParaRPr sz="1000" b="0" i="0" u="none" strike="noStrike" cap="none">
              <a:solidFill>
                <a:srgbClr val="595959"/>
              </a:solidFill>
              <a:latin typeface="Arial"/>
              <a:ea typeface="Arial"/>
              <a:cs typeface="Arial"/>
              <a:sym typeface="Arial"/>
            </a:endParaRPr>
          </a:p>
        </p:txBody>
      </p:sp>
      <p:sp>
        <p:nvSpPr>
          <p:cNvPr id="240" name="Google Shape;240;p17"/>
          <p:cNvSpPr txBox="1"/>
          <p:nvPr/>
        </p:nvSpPr>
        <p:spPr>
          <a:xfrm>
            <a:off x="6472000" y="3592275"/>
            <a:ext cx="2662200" cy="120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rgbClr val="595959"/>
                </a:solidFill>
                <a:latin typeface="Arial"/>
                <a:ea typeface="Arial"/>
                <a:cs typeface="Arial"/>
                <a:sym typeface="Arial"/>
              </a:rPr>
              <a:t>OUTCOMES</a:t>
            </a:r>
            <a:endParaRPr sz="1000" b="1" i="0" u="none" strike="noStrike" cap="none">
              <a:solidFill>
                <a:srgbClr val="595959"/>
              </a:solidFill>
              <a:latin typeface="Arial"/>
              <a:ea typeface="Arial"/>
              <a:cs typeface="Arial"/>
              <a:sym typeface="Arial"/>
            </a:endParaRPr>
          </a:p>
          <a:p>
            <a:pPr marL="457200" marR="0" lvl="0" indent="-292100" algn="l" rtl="0">
              <a:lnSpc>
                <a:spcPct val="100000"/>
              </a:lnSpc>
              <a:spcBef>
                <a:spcPts val="0"/>
              </a:spcBef>
              <a:spcAft>
                <a:spcPts val="0"/>
              </a:spcAft>
              <a:buClr>
                <a:srgbClr val="595959"/>
              </a:buClr>
              <a:buSzPts val="1000"/>
              <a:buFont typeface="Arial"/>
              <a:buChar char="❖"/>
            </a:pPr>
            <a:r>
              <a:rPr lang="en-GB" sz="1000" b="0" i="0" u="none" strike="noStrike" cap="none">
                <a:solidFill>
                  <a:srgbClr val="595959"/>
                </a:solidFill>
                <a:latin typeface="Arial"/>
                <a:ea typeface="Arial"/>
                <a:cs typeface="Arial"/>
                <a:sym typeface="Arial"/>
              </a:rPr>
              <a:t>Classifying </a:t>
            </a:r>
            <a:r>
              <a:rPr lang="en-GB" sz="1000">
                <a:solidFill>
                  <a:srgbClr val="595959"/>
                </a:solidFill>
              </a:rPr>
              <a:t>stakeholders </a:t>
            </a:r>
            <a:r>
              <a:rPr lang="en-GB" sz="1000" b="0" i="0" u="none" strike="noStrike" cap="none">
                <a:solidFill>
                  <a:srgbClr val="595959"/>
                </a:solidFill>
                <a:latin typeface="Arial"/>
                <a:ea typeface="Arial"/>
                <a:cs typeface="Arial"/>
                <a:sym typeface="Arial"/>
              </a:rPr>
              <a:t>into Champions, Adopeters, Observers, Opposers and Blockers</a:t>
            </a:r>
            <a:endParaRPr sz="1000" b="0" i="0" u="none" strike="noStrike" cap="none">
              <a:solidFill>
                <a:srgbClr val="595959"/>
              </a:solidFill>
              <a:latin typeface="Arial"/>
              <a:ea typeface="Arial"/>
              <a:cs typeface="Arial"/>
              <a:sym typeface="Arial"/>
            </a:endParaRPr>
          </a:p>
          <a:p>
            <a:pPr marL="457200" marR="0" lvl="0" indent="-292100" algn="l" rtl="0">
              <a:lnSpc>
                <a:spcPct val="100000"/>
              </a:lnSpc>
              <a:spcBef>
                <a:spcPts val="0"/>
              </a:spcBef>
              <a:spcAft>
                <a:spcPts val="0"/>
              </a:spcAft>
              <a:buClr>
                <a:srgbClr val="595959"/>
              </a:buClr>
              <a:buSzPts val="1000"/>
              <a:buFont typeface="Arial"/>
              <a:buChar char="❖"/>
            </a:pPr>
            <a:r>
              <a:rPr lang="en-GB" sz="1000" b="0" i="0" u="none" strike="noStrike" cap="none">
                <a:solidFill>
                  <a:srgbClr val="595959"/>
                </a:solidFill>
                <a:latin typeface="Arial"/>
                <a:ea typeface="Arial"/>
                <a:cs typeface="Arial"/>
                <a:sym typeface="Arial"/>
              </a:rPr>
              <a:t>Prediction of behaviours</a:t>
            </a:r>
            <a:endParaRPr sz="1000" b="0" i="0" u="none" strike="noStrike" cap="none">
              <a:solidFill>
                <a:srgbClr val="595959"/>
              </a:solidFill>
              <a:latin typeface="Arial"/>
              <a:ea typeface="Arial"/>
              <a:cs typeface="Arial"/>
              <a:sym typeface="Arial"/>
            </a:endParaRPr>
          </a:p>
          <a:p>
            <a:pPr marL="457200" marR="0" lvl="0" indent="-292100" algn="l" rtl="0">
              <a:lnSpc>
                <a:spcPct val="100000"/>
              </a:lnSpc>
              <a:spcBef>
                <a:spcPts val="0"/>
              </a:spcBef>
              <a:spcAft>
                <a:spcPts val="0"/>
              </a:spcAft>
              <a:buClr>
                <a:srgbClr val="595959"/>
              </a:buClr>
              <a:buSzPts val="1000"/>
              <a:buFont typeface="Arial"/>
              <a:buChar char="❖"/>
            </a:pPr>
            <a:r>
              <a:rPr lang="en-GB" sz="1000" b="0" i="0" u="none" strike="noStrike" cap="none">
                <a:solidFill>
                  <a:srgbClr val="595959"/>
                </a:solidFill>
                <a:latin typeface="Arial"/>
                <a:ea typeface="Arial"/>
                <a:cs typeface="Arial"/>
                <a:sym typeface="Arial"/>
              </a:rPr>
              <a:t>Insight to inform engagement strategies for each group</a:t>
            </a:r>
            <a:endParaRPr sz="1000" b="0" i="0" u="none" strike="noStrike" cap="none">
              <a:solidFill>
                <a:srgbClr val="595959"/>
              </a:solidFill>
              <a:latin typeface="Arial"/>
              <a:ea typeface="Arial"/>
              <a:cs typeface="Arial"/>
              <a:sym typeface="Arial"/>
            </a:endParaRPr>
          </a:p>
        </p:txBody>
      </p:sp>
      <p:sp>
        <p:nvSpPr>
          <p:cNvPr id="241" name="Google Shape;241;p17"/>
          <p:cNvSpPr/>
          <p:nvPr/>
        </p:nvSpPr>
        <p:spPr>
          <a:xfrm rot="5400000">
            <a:off x="6216900" y="2979300"/>
            <a:ext cx="786000" cy="123300"/>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7"/>
          <p:cNvSpPr/>
          <p:nvPr/>
        </p:nvSpPr>
        <p:spPr>
          <a:xfrm rot="5400000">
            <a:off x="6216900" y="4198500"/>
            <a:ext cx="786000" cy="123300"/>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7"/>
          <p:cNvSpPr/>
          <p:nvPr/>
        </p:nvSpPr>
        <p:spPr>
          <a:xfrm>
            <a:off x="2548100" y="3985750"/>
            <a:ext cx="2017500" cy="621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7"/>
          <p:cNvSpPr txBox="1"/>
          <p:nvPr/>
        </p:nvSpPr>
        <p:spPr>
          <a:xfrm>
            <a:off x="2548100" y="4640700"/>
            <a:ext cx="1611000" cy="1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Level of support</a:t>
            </a:r>
            <a:endParaRPr sz="1000" b="0" i="0" u="none" strike="noStrike" cap="none">
              <a:solidFill>
                <a:srgbClr val="000000"/>
              </a:solidFill>
              <a:latin typeface="Arial"/>
              <a:ea typeface="Arial"/>
              <a:cs typeface="Arial"/>
              <a:sym typeface="Arial"/>
            </a:endParaRPr>
          </a:p>
        </p:txBody>
      </p:sp>
      <p:sp>
        <p:nvSpPr>
          <p:cNvPr id="245" name="Google Shape;245;p17"/>
          <p:cNvSpPr txBox="1"/>
          <p:nvPr/>
        </p:nvSpPr>
        <p:spPr>
          <a:xfrm rot="-5400000">
            <a:off x="2063915" y="4232499"/>
            <a:ext cx="750900" cy="1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Power</a:t>
            </a:r>
            <a:endParaRPr sz="1000" b="0" i="0" u="none" strike="noStrike" cap="none">
              <a:solidFill>
                <a:srgbClr val="000000"/>
              </a:solidFill>
              <a:latin typeface="Arial"/>
              <a:ea typeface="Arial"/>
              <a:cs typeface="Arial"/>
              <a:sym typeface="Arial"/>
            </a:endParaRPr>
          </a:p>
        </p:txBody>
      </p:sp>
      <p:sp>
        <p:nvSpPr>
          <p:cNvPr id="246" name="Google Shape;246;p17"/>
          <p:cNvSpPr txBox="1"/>
          <p:nvPr/>
        </p:nvSpPr>
        <p:spPr>
          <a:xfrm>
            <a:off x="1621475" y="219975"/>
            <a:ext cx="886800" cy="28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7"/>
          <p:cNvSpPr/>
          <p:nvPr/>
        </p:nvSpPr>
        <p:spPr>
          <a:xfrm>
            <a:off x="3706925" y="4023225"/>
            <a:ext cx="830700" cy="1587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Champion</a:t>
            </a:r>
            <a:endParaRPr sz="1000" b="0" i="0" u="none" strike="noStrike" cap="none">
              <a:solidFill>
                <a:srgbClr val="000000"/>
              </a:solidFill>
              <a:latin typeface="Arial"/>
              <a:ea typeface="Arial"/>
              <a:cs typeface="Arial"/>
              <a:sym typeface="Arial"/>
            </a:endParaRPr>
          </a:p>
        </p:txBody>
      </p:sp>
      <p:sp>
        <p:nvSpPr>
          <p:cNvPr id="248" name="Google Shape;248;p17"/>
          <p:cNvSpPr/>
          <p:nvPr/>
        </p:nvSpPr>
        <p:spPr>
          <a:xfrm>
            <a:off x="3706925" y="4404225"/>
            <a:ext cx="830700" cy="158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Adopter</a:t>
            </a:r>
            <a:endParaRPr sz="1000" b="0" i="0" u="none" strike="noStrike" cap="none">
              <a:solidFill>
                <a:srgbClr val="000000"/>
              </a:solidFill>
              <a:latin typeface="Arial"/>
              <a:ea typeface="Arial"/>
              <a:cs typeface="Arial"/>
              <a:sym typeface="Arial"/>
            </a:endParaRPr>
          </a:p>
        </p:txBody>
      </p:sp>
      <p:sp>
        <p:nvSpPr>
          <p:cNvPr id="249" name="Google Shape;249;p17"/>
          <p:cNvSpPr/>
          <p:nvPr/>
        </p:nvSpPr>
        <p:spPr>
          <a:xfrm>
            <a:off x="2563925" y="4023225"/>
            <a:ext cx="830700" cy="1587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Blocker</a:t>
            </a:r>
            <a:endParaRPr sz="1000" b="0" i="0" u="none" strike="noStrike" cap="none">
              <a:solidFill>
                <a:srgbClr val="000000"/>
              </a:solidFill>
              <a:latin typeface="Arial"/>
              <a:ea typeface="Arial"/>
              <a:cs typeface="Arial"/>
              <a:sym typeface="Arial"/>
            </a:endParaRPr>
          </a:p>
        </p:txBody>
      </p:sp>
      <p:sp>
        <p:nvSpPr>
          <p:cNvPr id="250" name="Google Shape;250;p17"/>
          <p:cNvSpPr/>
          <p:nvPr/>
        </p:nvSpPr>
        <p:spPr>
          <a:xfrm>
            <a:off x="2563925" y="4404225"/>
            <a:ext cx="830700" cy="158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Opposer</a:t>
            </a:r>
            <a:endParaRPr sz="1000" b="0" i="0" u="none" strike="noStrike" cap="none">
              <a:solidFill>
                <a:srgbClr val="000000"/>
              </a:solidFill>
              <a:latin typeface="Arial"/>
              <a:ea typeface="Arial"/>
              <a:cs typeface="Arial"/>
              <a:sym typeface="Arial"/>
            </a:endParaRPr>
          </a:p>
        </p:txBody>
      </p:sp>
      <p:sp>
        <p:nvSpPr>
          <p:cNvPr id="251" name="Google Shape;251;p17"/>
          <p:cNvSpPr/>
          <p:nvPr/>
        </p:nvSpPr>
        <p:spPr>
          <a:xfrm>
            <a:off x="3130688" y="4213725"/>
            <a:ext cx="830700" cy="1587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Observer</a:t>
            </a:r>
            <a:endParaRPr sz="1000" b="0" i="0" u="none" strike="noStrike" cap="none">
              <a:solidFill>
                <a:srgbClr val="000000"/>
              </a:solidFill>
              <a:latin typeface="Arial"/>
              <a:ea typeface="Arial"/>
              <a:cs typeface="Arial"/>
              <a:sym typeface="Arial"/>
            </a:endParaRPr>
          </a:p>
        </p:txBody>
      </p:sp>
      <p:sp>
        <p:nvSpPr>
          <p:cNvPr id="252" name="Google Shape;252;p17"/>
          <p:cNvSpPr txBox="1">
            <a:spLocks noGrp="1"/>
          </p:cNvSpPr>
          <p:nvPr>
            <p:ph type="body" idx="1"/>
          </p:nvPr>
        </p:nvSpPr>
        <p:spPr>
          <a:xfrm>
            <a:off x="110350" y="964575"/>
            <a:ext cx="2150700" cy="37227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GB" sz="1300">
                <a:solidFill>
                  <a:schemeClr val="accent2"/>
                </a:solidFill>
              </a:rPr>
              <a:t>These are </a:t>
            </a:r>
            <a:r>
              <a:rPr lang="en-GB" sz="1300" b="1">
                <a:solidFill>
                  <a:schemeClr val="accent2"/>
                </a:solidFill>
              </a:rPr>
              <a:t>examples of suggested analyses</a:t>
            </a:r>
            <a:r>
              <a:rPr lang="en-GB" sz="1300">
                <a:solidFill>
                  <a:schemeClr val="accent2"/>
                </a:solidFill>
              </a:rPr>
              <a:t> that you can perform to establish a picture of the current environment. </a:t>
            </a:r>
            <a:endParaRPr sz="1300">
              <a:solidFill>
                <a:schemeClr val="accent2"/>
              </a:solidFill>
            </a:endParaRPr>
          </a:p>
          <a:p>
            <a:pPr marL="0" lvl="0" indent="0" algn="l" rtl="0">
              <a:spcBef>
                <a:spcPts val="640"/>
              </a:spcBef>
              <a:spcAft>
                <a:spcPts val="0"/>
              </a:spcAft>
              <a:buNone/>
            </a:pPr>
            <a:r>
              <a:rPr lang="en-GB" sz="1300">
                <a:solidFill>
                  <a:schemeClr val="accent2"/>
                </a:solidFill>
              </a:rPr>
              <a:t>You </a:t>
            </a:r>
            <a:r>
              <a:rPr lang="en-GB" sz="1300" b="1">
                <a:solidFill>
                  <a:schemeClr val="accent2"/>
                </a:solidFill>
              </a:rPr>
              <a:t>can use the tools included in Playbook part one</a:t>
            </a:r>
            <a:r>
              <a:rPr lang="en-GB" sz="1300">
                <a:solidFill>
                  <a:schemeClr val="accent2"/>
                </a:solidFill>
              </a:rPr>
              <a:t> (</a:t>
            </a:r>
            <a:r>
              <a:rPr lang="en-GB" sz="1300" u="sng">
                <a:solidFill>
                  <a:schemeClr val="accent2"/>
                </a:solidFill>
                <a:hlinkClick r:id="rId4"/>
              </a:rPr>
              <a:t>Link</a:t>
            </a:r>
            <a:r>
              <a:rPr lang="en-GB" sz="1300">
                <a:solidFill>
                  <a:schemeClr val="accent2"/>
                </a:solidFill>
              </a:rPr>
              <a:t>) if you wish. </a:t>
            </a:r>
            <a:endParaRPr sz="1300">
              <a:solidFill>
                <a:schemeClr val="accent2"/>
              </a:solidFill>
            </a:endParaRPr>
          </a:p>
          <a:p>
            <a:pPr marL="0" lvl="0" indent="0" algn="l" rtl="0">
              <a:spcBef>
                <a:spcPts val="640"/>
              </a:spcBef>
              <a:spcAft>
                <a:spcPts val="0"/>
              </a:spcAft>
              <a:buNone/>
            </a:pPr>
            <a:r>
              <a:rPr lang="en-GB" sz="1300">
                <a:solidFill>
                  <a:schemeClr val="accent2"/>
                </a:solidFill>
              </a:rPr>
              <a:t>Note, this is </a:t>
            </a:r>
            <a:r>
              <a:rPr lang="en-GB" sz="1300" b="1">
                <a:solidFill>
                  <a:schemeClr val="accent2"/>
                </a:solidFill>
              </a:rPr>
              <a:t>not an exhaustive list,</a:t>
            </a:r>
            <a:r>
              <a:rPr lang="en-GB" sz="1300">
                <a:solidFill>
                  <a:schemeClr val="accent2"/>
                </a:solidFill>
              </a:rPr>
              <a:t> but simply a recommendation - </a:t>
            </a:r>
            <a:r>
              <a:rPr lang="en-GB" sz="1300" b="1">
                <a:solidFill>
                  <a:schemeClr val="accent2"/>
                </a:solidFill>
              </a:rPr>
              <a:t>you can do whatever works for you</a:t>
            </a:r>
            <a:r>
              <a:rPr lang="en-GB" sz="1300">
                <a:solidFill>
                  <a:schemeClr val="accent2"/>
                </a:solidFill>
              </a:rPr>
              <a:t> and gives you an understanding of where your stakeholders are currently. </a:t>
            </a:r>
            <a:endParaRPr sz="1300">
              <a:solidFill>
                <a:schemeClr val="accent2"/>
              </a:solidFill>
            </a:endParaRPr>
          </a:p>
          <a:p>
            <a:pPr marL="0" lvl="0" indent="0" algn="l" rtl="0">
              <a:spcBef>
                <a:spcPts val="640"/>
              </a:spcBef>
              <a:spcAft>
                <a:spcPts val="0"/>
              </a:spcAft>
              <a:buNone/>
            </a:pPr>
            <a:endParaRPr sz="1300">
              <a:solidFill>
                <a:schemeClr val="accent2"/>
              </a:solidFill>
            </a:endParaRPr>
          </a:p>
        </p:txBody>
      </p:sp>
      <p:pic>
        <p:nvPicPr>
          <p:cNvPr id="253" name="Google Shape;253;p17" title="Points scored"/>
          <p:cNvPicPr preferRelativeResize="0"/>
          <p:nvPr/>
        </p:nvPicPr>
        <p:blipFill rotWithShape="1">
          <a:blip r:embed="rId5">
            <a:alphaModFix/>
          </a:blip>
          <a:srcRect t="11245" r="14420"/>
          <a:stretch/>
        </p:blipFill>
        <p:spPr>
          <a:xfrm>
            <a:off x="2323075" y="2660525"/>
            <a:ext cx="2074500" cy="786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8"/>
          <p:cNvSpPr txBox="1">
            <a:spLocks noGrp="1"/>
          </p:cNvSpPr>
          <p:nvPr>
            <p:ph type="title"/>
          </p:nvPr>
        </p:nvSpPr>
        <p:spPr>
          <a:xfrm>
            <a:off x="1115666" y="111140"/>
            <a:ext cx="7494000" cy="50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GB"/>
              <a:t>Recommended approach to categorise stakeholders </a:t>
            </a:r>
            <a:endParaRPr/>
          </a:p>
        </p:txBody>
      </p:sp>
      <p:sp>
        <p:nvSpPr>
          <p:cNvPr id="259" name="Google Shape;259;p18"/>
          <p:cNvSpPr txBox="1">
            <a:spLocks noGrp="1"/>
          </p:cNvSpPr>
          <p:nvPr>
            <p:ph type="body" idx="1"/>
          </p:nvPr>
        </p:nvSpPr>
        <p:spPr>
          <a:xfrm>
            <a:off x="3636550" y="793950"/>
            <a:ext cx="5446800" cy="78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40"/>
              </a:spcBef>
              <a:spcAft>
                <a:spcPts val="0"/>
              </a:spcAft>
              <a:buSzPts val="1800"/>
              <a:buNone/>
            </a:pPr>
            <a:r>
              <a:rPr lang="en-GB" sz="1200" b="1"/>
              <a:t>INFLUENCE - SENTIMENT categorisation</a:t>
            </a:r>
            <a:endParaRPr sz="1200" b="1"/>
          </a:p>
          <a:p>
            <a:pPr marL="0" lvl="0" indent="0" algn="l" rtl="0">
              <a:lnSpc>
                <a:spcPct val="100000"/>
              </a:lnSpc>
              <a:spcBef>
                <a:spcPts val="640"/>
              </a:spcBef>
              <a:spcAft>
                <a:spcPts val="0"/>
              </a:spcAft>
              <a:buSzPts val="1800"/>
              <a:buNone/>
            </a:pPr>
            <a:r>
              <a:rPr lang="en-GB" sz="1100" b="1"/>
              <a:t>Purpose: </a:t>
            </a:r>
            <a:r>
              <a:rPr lang="en-GB" sz="1000"/>
              <a:t>This model splits stakeholders into 5 groups based on how influential they are and how supportive they are of the project.</a:t>
            </a:r>
            <a:endParaRPr sz="1000"/>
          </a:p>
        </p:txBody>
      </p:sp>
      <p:graphicFrame>
        <p:nvGraphicFramePr>
          <p:cNvPr id="260" name="Google Shape;260;p18"/>
          <p:cNvGraphicFramePr/>
          <p:nvPr/>
        </p:nvGraphicFramePr>
        <p:xfrm>
          <a:off x="161300" y="952520"/>
          <a:ext cx="3366000" cy="2884450"/>
        </p:xfrm>
        <a:graphic>
          <a:graphicData uri="http://schemas.openxmlformats.org/drawingml/2006/table">
            <a:tbl>
              <a:tblPr>
                <a:noFill/>
                <a:tableStyleId>{5083FF72-B933-4900-8AA3-674349DFFAB0}</a:tableStyleId>
              </a:tblPr>
              <a:tblGrid>
                <a:gridCol w="382850">
                  <a:extLst>
                    <a:ext uri="{9D8B030D-6E8A-4147-A177-3AD203B41FA5}">
                      <a16:colId xmlns:a16="http://schemas.microsoft.com/office/drawing/2014/main" val="20000"/>
                    </a:ext>
                  </a:extLst>
                </a:gridCol>
                <a:gridCol w="1491575">
                  <a:extLst>
                    <a:ext uri="{9D8B030D-6E8A-4147-A177-3AD203B41FA5}">
                      <a16:colId xmlns:a16="http://schemas.microsoft.com/office/drawing/2014/main" val="20001"/>
                    </a:ext>
                  </a:extLst>
                </a:gridCol>
                <a:gridCol w="1491575">
                  <a:extLst>
                    <a:ext uri="{9D8B030D-6E8A-4147-A177-3AD203B41FA5}">
                      <a16:colId xmlns:a16="http://schemas.microsoft.com/office/drawing/2014/main" val="20002"/>
                    </a:ext>
                  </a:extLst>
                </a:gridCol>
              </a:tblGrid>
              <a:tr h="1274600">
                <a:tc rowSpan="3">
                  <a:txBody>
                    <a:bodyPr/>
                    <a:lstStyle/>
                    <a:p>
                      <a:pPr marL="0" lvl="0" indent="0" algn="ctr" rtl="0">
                        <a:spcBef>
                          <a:spcPts val="0"/>
                        </a:spcBef>
                        <a:spcAft>
                          <a:spcPts val="0"/>
                        </a:spcAft>
                        <a:buNone/>
                      </a:pPr>
                      <a:r>
                        <a:rPr lang="en-GB" sz="1000"/>
                        <a:t>I</a:t>
                      </a:r>
                      <a:endParaRPr sz="1000"/>
                    </a:p>
                    <a:p>
                      <a:pPr marL="0" lvl="0" indent="0" algn="ctr" rtl="0">
                        <a:spcBef>
                          <a:spcPts val="0"/>
                        </a:spcBef>
                        <a:spcAft>
                          <a:spcPts val="0"/>
                        </a:spcAft>
                        <a:buNone/>
                      </a:pPr>
                      <a:r>
                        <a:rPr lang="en-GB" sz="1000"/>
                        <a:t>N</a:t>
                      </a:r>
                      <a:endParaRPr sz="1000"/>
                    </a:p>
                    <a:p>
                      <a:pPr marL="0" lvl="0" indent="0" algn="ctr" rtl="0">
                        <a:spcBef>
                          <a:spcPts val="0"/>
                        </a:spcBef>
                        <a:spcAft>
                          <a:spcPts val="0"/>
                        </a:spcAft>
                        <a:buNone/>
                      </a:pPr>
                      <a:r>
                        <a:rPr lang="en-GB" sz="1000"/>
                        <a:t>F</a:t>
                      </a:r>
                      <a:endParaRPr sz="1000"/>
                    </a:p>
                    <a:p>
                      <a:pPr marL="0" lvl="0" indent="0" algn="ctr" rtl="0">
                        <a:spcBef>
                          <a:spcPts val="0"/>
                        </a:spcBef>
                        <a:spcAft>
                          <a:spcPts val="0"/>
                        </a:spcAft>
                        <a:buNone/>
                      </a:pPr>
                      <a:r>
                        <a:rPr lang="en-GB" sz="1000"/>
                        <a:t>L</a:t>
                      </a:r>
                      <a:endParaRPr sz="1000"/>
                    </a:p>
                    <a:p>
                      <a:pPr marL="0" lvl="0" indent="0" algn="ctr" rtl="0">
                        <a:spcBef>
                          <a:spcPts val="0"/>
                        </a:spcBef>
                        <a:spcAft>
                          <a:spcPts val="0"/>
                        </a:spcAft>
                        <a:buNone/>
                      </a:pPr>
                      <a:r>
                        <a:rPr lang="en-GB" sz="1000"/>
                        <a:t>U</a:t>
                      </a:r>
                      <a:endParaRPr sz="1000"/>
                    </a:p>
                    <a:p>
                      <a:pPr marL="0" lvl="0" indent="0" algn="ctr" rtl="0">
                        <a:spcBef>
                          <a:spcPts val="0"/>
                        </a:spcBef>
                        <a:spcAft>
                          <a:spcPts val="0"/>
                        </a:spcAft>
                        <a:buNone/>
                      </a:pPr>
                      <a:r>
                        <a:rPr lang="en-GB" sz="1000"/>
                        <a:t>E</a:t>
                      </a:r>
                      <a:endParaRPr sz="1000"/>
                    </a:p>
                    <a:p>
                      <a:pPr marL="0" lvl="0" indent="0" algn="ctr" rtl="0">
                        <a:spcBef>
                          <a:spcPts val="0"/>
                        </a:spcBef>
                        <a:spcAft>
                          <a:spcPts val="0"/>
                        </a:spcAft>
                        <a:buNone/>
                      </a:pPr>
                      <a:r>
                        <a:rPr lang="en-GB" sz="1000"/>
                        <a:t>N</a:t>
                      </a:r>
                      <a:endParaRPr sz="1000"/>
                    </a:p>
                    <a:p>
                      <a:pPr marL="0" lvl="0" indent="0" algn="ctr" rtl="0">
                        <a:spcBef>
                          <a:spcPts val="0"/>
                        </a:spcBef>
                        <a:spcAft>
                          <a:spcPts val="0"/>
                        </a:spcAft>
                        <a:buNone/>
                      </a:pPr>
                      <a:r>
                        <a:rPr lang="en-GB" sz="1000"/>
                        <a:t>C</a:t>
                      </a:r>
                      <a:endParaRPr sz="1000"/>
                    </a:p>
                    <a:p>
                      <a:pPr marL="0" lvl="0" indent="0" algn="ctr" rtl="0">
                        <a:spcBef>
                          <a:spcPts val="0"/>
                        </a:spcBef>
                        <a:spcAft>
                          <a:spcPts val="0"/>
                        </a:spcAft>
                        <a:buNone/>
                      </a:pPr>
                      <a:r>
                        <a:rPr lang="en-GB" sz="1000"/>
                        <a:t>E</a:t>
                      </a:r>
                      <a:endParaRPr sz="1000"/>
                    </a:p>
                  </a:txBody>
                  <a:tcPr marL="91425" marR="91425" marT="91425" marB="91425" anchor="ctr"/>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extLst>
                  <a:ext uri="{0D108BD9-81ED-4DB2-BD59-A6C34878D82A}">
                    <a16:rowId xmlns:a16="http://schemas.microsoft.com/office/drawing/2014/main" val="10000"/>
                  </a:ext>
                </a:extLst>
              </a:tr>
              <a:tr h="1274600">
                <a:tc vMerge="1">
                  <a:txBody>
                    <a:bodyPr/>
                    <a:lstStyle/>
                    <a:p>
                      <a:endParaRPr lang="en-US"/>
                    </a:p>
                  </a:txBody>
                  <a:tcPr/>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extLst>
                  <a:ext uri="{0D108BD9-81ED-4DB2-BD59-A6C34878D82A}">
                    <a16:rowId xmlns:a16="http://schemas.microsoft.com/office/drawing/2014/main" val="10001"/>
                  </a:ext>
                </a:extLst>
              </a:tr>
              <a:tr h="313675">
                <a:tc vMerge="1">
                  <a:txBody>
                    <a:bodyPr/>
                    <a:lstStyle/>
                    <a:p>
                      <a:endParaRPr lang="en-US"/>
                    </a:p>
                  </a:txBody>
                  <a:tcPr/>
                </a:tc>
                <a:tc gridSpan="2">
                  <a:txBody>
                    <a:bodyPr/>
                    <a:lstStyle/>
                    <a:p>
                      <a:pPr marL="0" lvl="0" indent="0" algn="ctr" rtl="0">
                        <a:spcBef>
                          <a:spcPts val="0"/>
                        </a:spcBef>
                        <a:spcAft>
                          <a:spcPts val="0"/>
                        </a:spcAft>
                        <a:buNone/>
                      </a:pPr>
                      <a:r>
                        <a:rPr lang="en-GB" sz="1000"/>
                        <a:t>SUPPORT FOR PROJECT</a:t>
                      </a:r>
                      <a:endParaRPr sz="1000"/>
                    </a:p>
                  </a:txBody>
                  <a:tcPr marL="91425" marR="91425" marT="91425" marB="91425"/>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261" name="Google Shape;261;p18"/>
          <p:cNvSpPr/>
          <p:nvPr/>
        </p:nvSpPr>
        <p:spPr>
          <a:xfrm>
            <a:off x="3527300" y="362850"/>
            <a:ext cx="5400900" cy="71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solidFill>
                  <a:schemeClr val="accent2"/>
                </a:solidFill>
              </a:rPr>
              <a:t>NOTE: This model requires an understanding of the level of support/resistance. If these are not known, you might want to consider using the alternative Influence-Interest matrix on next slide</a:t>
            </a:r>
            <a:endParaRPr sz="1000" i="1">
              <a:solidFill>
                <a:schemeClr val="accent2"/>
              </a:solidFill>
            </a:endParaRPr>
          </a:p>
        </p:txBody>
      </p:sp>
      <p:sp>
        <p:nvSpPr>
          <p:cNvPr id="262" name="Google Shape;262;p18"/>
          <p:cNvSpPr txBox="1"/>
          <p:nvPr/>
        </p:nvSpPr>
        <p:spPr>
          <a:xfrm>
            <a:off x="3014200" y="3482075"/>
            <a:ext cx="5757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t>High</a:t>
            </a:r>
            <a:endParaRPr sz="1100" b="1"/>
          </a:p>
        </p:txBody>
      </p:sp>
      <p:sp>
        <p:nvSpPr>
          <p:cNvPr id="263" name="Google Shape;263;p18"/>
          <p:cNvSpPr txBox="1"/>
          <p:nvPr/>
        </p:nvSpPr>
        <p:spPr>
          <a:xfrm>
            <a:off x="163150" y="3447525"/>
            <a:ext cx="5757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t>Low</a:t>
            </a:r>
            <a:endParaRPr sz="1100" b="1"/>
          </a:p>
        </p:txBody>
      </p:sp>
      <p:sp>
        <p:nvSpPr>
          <p:cNvPr id="264" name="Google Shape;264;p18"/>
          <p:cNvSpPr txBox="1"/>
          <p:nvPr/>
        </p:nvSpPr>
        <p:spPr>
          <a:xfrm>
            <a:off x="83000" y="866850"/>
            <a:ext cx="5757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t>High</a:t>
            </a:r>
            <a:endParaRPr sz="1100" b="1"/>
          </a:p>
        </p:txBody>
      </p:sp>
      <p:sp>
        <p:nvSpPr>
          <p:cNvPr id="265" name="Google Shape;265;p18"/>
          <p:cNvSpPr/>
          <p:nvPr/>
        </p:nvSpPr>
        <p:spPr>
          <a:xfrm>
            <a:off x="620350" y="1008025"/>
            <a:ext cx="1186800" cy="288600"/>
          </a:xfrm>
          <a:prstGeom prst="rect">
            <a:avLst/>
          </a:prstGeom>
          <a:solidFill>
            <a:srgbClr val="FF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BLOCKER</a:t>
            </a:r>
            <a:endParaRPr sz="1000" b="1"/>
          </a:p>
        </p:txBody>
      </p:sp>
      <p:sp>
        <p:nvSpPr>
          <p:cNvPr id="266" name="Google Shape;266;p18"/>
          <p:cNvSpPr/>
          <p:nvPr/>
        </p:nvSpPr>
        <p:spPr>
          <a:xfrm>
            <a:off x="2261350" y="1008025"/>
            <a:ext cx="1186800" cy="288600"/>
          </a:xfrm>
          <a:prstGeom prst="rect">
            <a:avLst/>
          </a:prstGeom>
          <a:solidFill>
            <a:srgbClr val="93C47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CHAMPION</a:t>
            </a:r>
            <a:endParaRPr sz="1000" b="1"/>
          </a:p>
        </p:txBody>
      </p:sp>
      <p:sp>
        <p:nvSpPr>
          <p:cNvPr id="267" name="Google Shape;267;p18"/>
          <p:cNvSpPr/>
          <p:nvPr/>
        </p:nvSpPr>
        <p:spPr>
          <a:xfrm>
            <a:off x="2250802" y="3142175"/>
            <a:ext cx="1186800" cy="288600"/>
          </a:xfrm>
          <a:prstGeom prst="rect">
            <a:avLst/>
          </a:prstGeom>
          <a:solidFill>
            <a:srgbClr val="D9EAD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ADOPTER</a:t>
            </a:r>
            <a:endParaRPr sz="1000" b="1"/>
          </a:p>
        </p:txBody>
      </p:sp>
      <p:sp>
        <p:nvSpPr>
          <p:cNvPr id="268" name="Google Shape;268;p18"/>
          <p:cNvSpPr/>
          <p:nvPr/>
        </p:nvSpPr>
        <p:spPr>
          <a:xfrm>
            <a:off x="620350" y="3142164"/>
            <a:ext cx="1186800" cy="288600"/>
          </a:xfrm>
          <a:prstGeom prst="rect">
            <a:avLst/>
          </a:prstGeom>
          <a:solidFill>
            <a:srgbClr val="F9CB9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OPPOSER</a:t>
            </a:r>
            <a:endParaRPr sz="1000" b="1"/>
          </a:p>
        </p:txBody>
      </p:sp>
      <p:sp>
        <p:nvSpPr>
          <p:cNvPr id="269" name="Google Shape;269;p18"/>
          <p:cNvSpPr/>
          <p:nvPr/>
        </p:nvSpPr>
        <p:spPr>
          <a:xfrm>
            <a:off x="1477625" y="2075100"/>
            <a:ext cx="1186800" cy="288600"/>
          </a:xfrm>
          <a:prstGeom prst="rect">
            <a:avLst/>
          </a:prstGeom>
          <a:solidFill>
            <a:srgbClr val="FFE5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OBSERVER</a:t>
            </a:r>
            <a:endParaRPr sz="1000" b="1"/>
          </a:p>
        </p:txBody>
      </p:sp>
      <p:graphicFrame>
        <p:nvGraphicFramePr>
          <p:cNvPr id="270" name="Google Shape;270;p18"/>
          <p:cNvGraphicFramePr/>
          <p:nvPr/>
        </p:nvGraphicFramePr>
        <p:xfrm>
          <a:off x="3702150" y="1574763"/>
          <a:ext cx="5329900" cy="2116102"/>
        </p:xfrm>
        <a:graphic>
          <a:graphicData uri="http://schemas.openxmlformats.org/drawingml/2006/table">
            <a:tbl>
              <a:tblPr>
                <a:noFill/>
                <a:tableStyleId>{21AE6122-33BF-4F10-9231-91BBBE2E60DA}</a:tableStyleId>
              </a:tblPr>
              <a:tblGrid>
                <a:gridCol w="1435950">
                  <a:extLst>
                    <a:ext uri="{9D8B030D-6E8A-4147-A177-3AD203B41FA5}">
                      <a16:colId xmlns:a16="http://schemas.microsoft.com/office/drawing/2014/main" val="20000"/>
                    </a:ext>
                  </a:extLst>
                </a:gridCol>
                <a:gridCol w="3893950">
                  <a:extLst>
                    <a:ext uri="{9D8B030D-6E8A-4147-A177-3AD203B41FA5}">
                      <a16:colId xmlns:a16="http://schemas.microsoft.com/office/drawing/2014/main" val="20001"/>
                    </a:ext>
                  </a:extLst>
                </a:gridCol>
              </a:tblGrid>
              <a:tr h="210700">
                <a:tc>
                  <a:txBody>
                    <a:bodyPr/>
                    <a:lstStyle/>
                    <a:p>
                      <a:pPr marL="0" marR="0" lvl="0" indent="0" algn="l" rtl="0">
                        <a:lnSpc>
                          <a:spcPct val="115000"/>
                        </a:lnSpc>
                        <a:spcBef>
                          <a:spcPts val="0"/>
                        </a:spcBef>
                        <a:spcAft>
                          <a:spcPts val="0"/>
                        </a:spcAft>
                        <a:buClr>
                          <a:srgbClr val="000000"/>
                        </a:buClr>
                        <a:buSzPts val="1000"/>
                        <a:buFont typeface="Arial"/>
                        <a:buNone/>
                      </a:pPr>
                      <a:r>
                        <a:rPr lang="en-GB" sz="1000" b="1" u="none" strike="noStrike" cap="none"/>
                        <a:t>Classification</a:t>
                      </a:r>
                      <a:endParaRPr sz="1000" b="1" u="none" strike="noStrike" cap="none"/>
                    </a:p>
                  </a:txBody>
                  <a:tcPr marL="28575" marR="28575" marT="54000" marB="54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000"/>
                        <a:buFont typeface="Arial"/>
                        <a:buNone/>
                      </a:pPr>
                      <a:r>
                        <a:rPr lang="en-GB" sz="1000" b="1"/>
                        <a:t>Recommended engagement</a:t>
                      </a:r>
                      <a:r>
                        <a:rPr lang="en-GB" sz="1000" b="1" u="none" strike="noStrike" cap="none"/>
                        <a:t> approach</a:t>
                      </a:r>
                      <a:endParaRPr sz="1000" b="1" u="none" strike="noStrike" cap="none"/>
                    </a:p>
                  </a:txBody>
                  <a:tcPr marL="28575" marR="28575" marT="54000" marB="540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67850">
                <a:tc>
                  <a:txBody>
                    <a:bodyPr/>
                    <a:lstStyle/>
                    <a:p>
                      <a:pPr marL="0" marR="0" lvl="0" indent="0" algn="l" rtl="0">
                        <a:lnSpc>
                          <a:spcPct val="115000"/>
                        </a:lnSpc>
                        <a:spcBef>
                          <a:spcPts val="0"/>
                        </a:spcBef>
                        <a:spcAft>
                          <a:spcPts val="0"/>
                        </a:spcAft>
                        <a:buClr>
                          <a:srgbClr val="000000"/>
                        </a:buClr>
                        <a:buSzPts val="900"/>
                        <a:buFont typeface="Arial"/>
                        <a:buNone/>
                      </a:pPr>
                      <a:r>
                        <a:rPr lang="en-GB" sz="900" b="1" u="none" strike="noStrike" cap="none">
                          <a:solidFill>
                            <a:srgbClr val="FFFFFF"/>
                          </a:solidFill>
                        </a:rPr>
                        <a:t>Champion: </a:t>
                      </a:r>
                      <a:endParaRPr sz="900" b="1" u="none" strike="noStrike" cap="none">
                        <a:solidFill>
                          <a:srgbClr val="FFFFFF"/>
                        </a:solidFill>
                      </a:endParaRPr>
                    </a:p>
                    <a:p>
                      <a:pPr marL="0" marR="0" lvl="0" indent="0" algn="l" rtl="0">
                        <a:lnSpc>
                          <a:spcPct val="115000"/>
                        </a:lnSpc>
                        <a:spcBef>
                          <a:spcPts val="0"/>
                        </a:spcBef>
                        <a:spcAft>
                          <a:spcPts val="0"/>
                        </a:spcAft>
                        <a:buClr>
                          <a:srgbClr val="000000"/>
                        </a:buClr>
                        <a:buSzPts val="900"/>
                        <a:buFont typeface="Arial"/>
                        <a:buNone/>
                      </a:pPr>
                      <a:r>
                        <a:rPr lang="en-GB" sz="900" u="none" strike="noStrike" cap="none">
                          <a:solidFill>
                            <a:srgbClr val="FFFFFF"/>
                          </a:solidFill>
                        </a:rPr>
                        <a:t>High </a:t>
                      </a:r>
                      <a:r>
                        <a:rPr lang="en-GB" sz="900">
                          <a:solidFill>
                            <a:srgbClr val="FFFFFF"/>
                          </a:solidFill>
                        </a:rPr>
                        <a:t>Influence</a:t>
                      </a:r>
                      <a:r>
                        <a:rPr lang="en-GB" sz="900" u="none" strike="noStrike" cap="none">
                          <a:solidFill>
                            <a:srgbClr val="FFFFFF"/>
                          </a:solidFill>
                        </a:rPr>
                        <a:t> - </a:t>
                      </a:r>
                      <a:r>
                        <a:rPr lang="en-GB" sz="900">
                          <a:solidFill>
                            <a:srgbClr val="FFFFFF"/>
                          </a:solidFill>
                        </a:rPr>
                        <a:t>S</a:t>
                      </a:r>
                      <a:r>
                        <a:rPr lang="en-GB" sz="900" u="none" strike="noStrike" cap="none">
                          <a:solidFill>
                            <a:srgbClr val="FFFFFF"/>
                          </a:solidFill>
                        </a:rPr>
                        <a:t>upportive</a:t>
                      </a:r>
                      <a:endParaRPr sz="900" u="none" strike="noStrike" cap="none">
                        <a:solidFill>
                          <a:srgbClr val="FFFFFF"/>
                        </a:solidFill>
                      </a:endParaRPr>
                    </a:p>
                  </a:txBody>
                  <a:tcPr marL="36000" marR="18000" marT="18000" marB="18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6435"/>
                    </a:solidFill>
                  </a:tcPr>
                </a:tc>
                <a:tc>
                  <a:txBody>
                    <a:bodyPr/>
                    <a:lstStyle/>
                    <a:p>
                      <a:pPr marL="0" marR="0" lvl="0" indent="0" algn="l" rtl="0">
                        <a:lnSpc>
                          <a:spcPct val="115000"/>
                        </a:lnSpc>
                        <a:spcBef>
                          <a:spcPts val="0"/>
                        </a:spcBef>
                        <a:spcAft>
                          <a:spcPts val="0"/>
                        </a:spcAft>
                        <a:buClr>
                          <a:srgbClr val="000000"/>
                        </a:buClr>
                        <a:buSzPts val="900"/>
                        <a:buFont typeface="Arial"/>
                        <a:buNone/>
                      </a:pPr>
                      <a:r>
                        <a:rPr lang="en-GB" sz="900" b="1" u="none" strike="noStrike" cap="none"/>
                        <a:t>Priority stakeholders </a:t>
                      </a:r>
                      <a:r>
                        <a:rPr lang="en-GB" sz="900" u="none" strike="noStrike" cap="none"/>
                        <a:t>- Build close relationship to turn them into allies, use them as advocates or change champions within</a:t>
                      </a:r>
                      <a:r>
                        <a:rPr lang="en-GB" sz="900"/>
                        <a:t> communities</a:t>
                      </a:r>
                      <a:endParaRPr sz="900" u="none" strike="noStrike" cap="none"/>
                    </a:p>
                  </a:txBody>
                  <a:tcPr marL="18000" marR="18000" marT="18000" marB="18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71400">
                <a:tc>
                  <a:txBody>
                    <a:bodyPr/>
                    <a:lstStyle/>
                    <a:p>
                      <a:pPr marL="0" marR="0" lvl="0" indent="0" algn="l" rtl="0">
                        <a:lnSpc>
                          <a:spcPct val="115000"/>
                        </a:lnSpc>
                        <a:spcBef>
                          <a:spcPts val="0"/>
                        </a:spcBef>
                        <a:spcAft>
                          <a:spcPts val="0"/>
                        </a:spcAft>
                        <a:buClr>
                          <a:srgbClr val="000000"/>
                        </a:buClr>
                        <a:buSzPts val="900"/>
                        <a:buFont typeface="Arial"/>
                        <a:buNone/>
                      </a:pPr>
                      <a:r>
                        <a:rPr lang="en-GB" sz="900" b="1" u="none" strike="noStrike" cap="none"/>
                        <a:t>Adopter: </a:t>
                      </a:r>
                      <a:endParaRPr sz="900" b="1" u="none" strike="noStrike" cap="none"/>
                    </a:p>
                    <a:p>
                      <a:pPr marL="0" marR="0" lvl="0" indent="0" algn="l" rtl="0">
                        <a:lnSpc>
                          <a:spcPct val="115000"/>
                        </a:lnSpc>
                        <a:spcBef>
                          <a:spcPts val="0"/>
                        </a:spcBef>
                        <a:spcAft>
                          <a:spcPts val="0"/>
                        </a:spcAft>
                        <a:buClr>
                          <a:srgbClr val="000000"/>
                        </a:buClr>
                        <a:buSzPts val="900"/>
                        <a:buFont typeface="Arial"/>
                        <a:buNone/>
                      </a:pPr>
                      <a:r>
                        <a:rPr lang="en-GB" sz="900" u="none" strike="noStrike" cap="none"/>
                        <a:t>Low </a:t>
                      </a:r>
                      <a:r>
                        <a:rPr lang="en-GB" sz="900"/>
                        <a:t>Influence</a:t>
                      </a:r>
                      <a:r>
                        <a:rPr lang="en-GB" sz="900" u="none" strike="noStrike" cap="none"/>
                        <a:t> - Supportive</a:t>
                      </a:r>
                      <a:endParaRPr sz="900" u="none" strike="noStrike" cap="none"/>
                    </a:p>
                  </a:txBody>
                  <a:tcPr marL="36000" marR="18000" marT="18000" marB="18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0" marR="0" lvl="0" indent="0" algn="l" rtl="0">
                        <a:lnSpc>
                          <a:spcPct val="115000"/>
                        </a:lnSpc>
                        <a:spcBef>
                          <a:spcPts val="0"/>
                        </a:spcBef>
                        <a:spcAft>
                          <a:spcPts val="0"/>
                        </a:spcAft>
                        <a:buClr>
                          <a:srgbClr val="000000"/>
                        </a:buClr>
                        <a:buSzPts val="900"/>
                        <a:buFont typeface="Arial"/>
                        <a:buNone/>
                      </a:pPr>
                      <a:r>
                        <a:rPr lang="en-GB" sz="900" u="none" strike="noStrike" cap="none"/>
                        <a:t>Engage with them sooner rather than later to keep them supportive, try to empower them to become champions</a:t>
                      </a:r>
                      <a:endParaRPr sz="900" u="none" strike="noStrike" cap="none"/>
                    </a:p>
                  </a:txBody>
                  <a:tcPr marL="18000" marR="18000" marT="18000" marB="18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00000">
                <a:tc>
                  <a:txBody>
                    <a:bodyPr/>
                    <a:lstStyle/>
                    <a:p>
                      <a:pPr marL="0" marR="0" lvl="0" indent="0" algn="l" rtl="0">
                        <a:lnSpc>
                          <a:spcPct val="115000"/>
                        </a:lnSpc>
                        <a:spcBef>
                          <a:spcPts val="0"/>
                        </a:spcBef>
                        <a:spcAft>
                          <a:spcPts val="0"/>
                        </a:spcAft>
                        <a:buClr>
                          <a:srgbClr val="000000"/>
                        </a:buClr>
                        <a:buSzPts val="900"/>
                        <a:buFont typeface="Arial"/>
                        <a:buNone/>
                      </a:pPr>
                      <a:r>
                        <a:rPr lang="en-GB" sz="900" b="1" u="none" strike="noStrike" cap="none"/>
                        <a:t>Observer: </a:t>
                      </a:r>
                      <a:r>
                        <a:rPr lang="en-GB" sz="900" u="none" strike="noStrike" cap="none"/>
                        <a:t>High/Low </a:t>
                      </a:r>
                      <a:r>
                        <a:rPr lang="en-GB" sz="900"/>
                        <a:t>Influence</a:t>
                      </a:r>
                      <a:r>
                        <a:rPr lang="en-GB" sz="900" u="none" strike="noStrike" cap="none"/>
                        <a:t> - Neutral</a:t>
                      </a:r>
                      <a:endParaRPr sz="900" u="none" strike="noStrike" cap="none"/>
                    </a:p>
                  </a:txBody>
                  <a:tcPr marL="36000" marR="18000" marT="18000" marB="18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marR="0" lvl="0" indent="0" algn="l" rtl="0">
                        <a:lnSpc>
                          <a:spcPct val="115000"/>
                        </a:lnSpc>
                        <a:spcBef>
                          <a:spcPts val="0"/>
                        </a:spcBef>
                        <a:spcAft>
                          <a:spcPts val="0"/>
                        </a:spcAft>
                        <a:buClr>
                          <a:srgbClr val="000000"/>
                        </a:buClr>
                        <a:buSzPts val="900"/>
                        <a:buFont typeface="Arial"/>
                        <a:buNone/>
                      </a:pPr>
                      <a:r>
                        <a:rPr lang="en-GB" sz="900" u="none" strike="noStrike" cap="none"/>
                        <a:t>Monitor them (especially if high power), try to engage to make them supportive (e.g. via champions)</a:t>
                      </a:r>
                      <a:endParaRPr sz="900" u="none" strike="noStrike" cap="none"/>
                    </a:p>
                  </a:txBody>
                  <a:tcPr marL="18000" marR="18000" marT="18000" marB="18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marR="0" lvl="0" indent="0" algn="l" rtl="0">
                        <a:lnSpc>
                          <a:spcPct val="115000"/>
                        </a:lnSpc>
                        <a:spcBef>
                          <a:spcPts val="0"/>
                        </a:spcBef>
                        <a:spcAft>
                          <a:spcPts val="0"/>
                        </a:spcAft>
                        <a:buClr>
                          <a:srgbClr val="000000"/>
                        </a:buClr>
                        <a:buSzPts val="900"/>
                        <a:buFont typeface="Arial"/>
                        <a:buNone/>
                      </a:pPr>
                      <a:r>
                        <a:rPr lang="en-GB" sz="900" b="1" u="none" strike="noStrike" cap="none"/>
                        <a:t>Opposer: </a:t>
                      </a:r>
                      <a:endParaRPr sz="900" b="1" u="none" strike="noStrike" cap="none"/>
                    </a:p>
                    <a:p>
                      <a:pPr marL="0" marR="0" lvl="0" indent="0" algn="l" rtl="0">
                        <a:lnSpc>
                          <a:spcPct val="115000"/>
                        </a:lnSpc>
                        <a:spcBef>
                          <a:spcPts val="0"/>
                        </a:spcBef>
                        <a:spcAft>
                          <a:spcPts val="0"/>
                        </a:spcAft>
                        <a:buClr>
                          <a:srgbClr val="000000"/>
                        </a:buClr>
                        <a:buSzPts val="900"/>
                        <a:buFont typeface="Arial"/>
                        <a:buNone/>
                      </a:pPr>
                      <a:r>
                        <a:rPr lang="en-GB" sz="900" u="none" strike="noStrike" cap="none"/>
                        <a:t>Low </a:t>
                      </a:r>
                      <a:r>
                        <a:rPr lang="en-GB" sz="900"/>
                        <a:t>Influence</a:t>
                      </a:r>
                      <a:r>
                        <a:rPr lang="en-GB" sz="900" u="none" strike="noStrike" cap="none"/>
                        <a:t>- Resistant</a:t>
                      </a:r>
                      <a:endParaRPr sz="900" u="none" strike="noStrike" cap="none"/>
                    </a:p>
                  </a:txBody>
                  <a:tcPr marL="36000" marR="18000" marT="18000" marB="18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9900"/>
                    </a:solidFill>
                  </a:tcPr>
                </a:tc>
                <a:tc>
                  <a:txBody>
                    <a:bodyPr/>
                    <a:lstStyle/>
                    <a:p>
                      <a:pPr marL="0" marR="0" lvl="0" indent="0" algn="l" rtl="0">
                        <a:lnSpc>
                          <a:spcPct val="115000"/>
                        </a:lnSpc>
                        <a:spcBef>
                          <a:spcPts val="0"/>
                        </a:spcBef>
                        <a:spcAft>
                          <a:spcPts val="0"/>
                        </a:spcAft>
                        <a:buClr>
                          <a:srgbClr val="000000"/>
                        </a:buClr>
                        <a:buSzPts val="900"/>
                        <a:buFont typeface="Arial"/>
                        <a:buNone/>
                      </a:pPr>
                      <a:r>
                        <a:rPr lang="en-GB" sz="900" u="none" strike="noStrike" cap="none"/>
                        <a:t>Bring them into supportive environment (e.g. champion community), monitor for potential increase of their power</a:t>
                      </a:r>
                      <a:endParaRPr sz="900" u="none" strike="noStrike" cap="none"/>
                    </a:p>
                  </a:txBody>
                  <a:tcPr marL="18000" marR="18000" marT="18000" marB="18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49875">
                <a:tc>
                  <a:txBody>
                    <a:bodyPr/>
                    <a:lstStyle/>
                    <a:p>
                      <a:pPr marL="0" marR="0" lvl="0" indent="0" algn="l" rtl="0">
                        <a:lnSpc>
                          <a:spcPct val="115000"/>
                        </a:lnSpc>
                        <a:spcBef>
                          <a:spcPts val="0"/>
                        </a:spcBef>
                        <a:spcAft>
                          <a:spcPts val="0"/>
                        </a:spcAft>
                        <a:buClr>
                          <a:srgbClr val="000000"/>
                        </a:buClr>
                        <a:buSzPts val="900"/>
                        <a:buFont typeface="Arial"/>
                        <a:buNone/>
                      </a:pPr>
                      <a:r>
                        <a:rPr lang="en-GB" sz="900" b="1" u="none" strike="noStrike" cap="none"/>
                        <a:t>Blocker: </a:t>
                      </a:r>
                      <a:endParaRPr sz="900" b="1" u="none" strike="noStrike" cap="none"/>
                    </a:p>
                    <a:p>
                      <a:pPr marL="0" marR="0" lvl="0" indent="0" algn="l" rtl="0">
                        <a:lnSpc>
                          <a:spcPct val="115000"/>
                        </a:lnSpc>
                        <a:spcBef>
                          <a:spcPts val="0"/>
                        </a:spcBef>
                        <a:spcAft>
                          <a:spcPts val="0"/>
                        </a:spcAft>
                        <a:buClr>
                          <a:srgbClr val="000000"/>
                        </a:buClr>
                        <a:buSzPts val="900"/>
                        <a:buFont typeface="Arial"/>
                        <a:buNone/>
                      </a:pPr>
                      <a:r>
                        <a:rPr lang="en-GB" sz="900" u="none" strike="noStrike" cap="none"/>
                        <a:t>High </a:t>
                      </a:r>
                      <a:r>
                        <a:rPr lang="en-GB" sz="900"/>
                        <a:t>Influence</a:t>
                      </a:r>
                      <a:r>
                        <a:rPr lang="en-GB" sz="900" u="none" strike="noStrike" cap="none"/>
                        <a:t> - Resistant</a:t>
                      </a:r>
                      <a:endParaRPr sz="900" u="none" strike="noStrike" cap="none"/>
                    </a:p>
                  </a:txBody>
                  <a:tcPr marL="36000" marR="18000" marT="18000" marB="18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l" rtl="0">
                        <a:lnSpc>
                          <a:spcPct val="115000"/>
                        </a:lnSpc>
                        <a:spcBef>
                          <a:spcPts val="0"/>
                        </a:spcBef>
                        <a:spcAft>
                          <a:spcPts val="0"/>
                        </a:spcAft>
                        <a:buClr>
                          <a:srgbClr val="000000"/>
                        </a:buClr>
                        <a:buSzPts val="900"/>
                        <a:buFont typeface="Arial"/>
                        <a:buNone/>
                      </a:pPr>
                      <a:r>
                        <a:rPr lang="en-GB" sz="900" b="1" u="none" strike="noStrike" cap="none"/>
                        <a:t>Priority stakeholders </a:t>
                      </a:r>
                      <a:r>
                        <a:rPr lang="en-GB" sz="900" u="none" strike="noStrike" cap="none"/>
                        <a:t>- Engage and support them to reduce resistance / move them towards neutral or supportive. Monitor their engagement with and influence over other stakeholders</a:t>
                      </a:r>
                      <a:endParaRPr sz="900" u="none" strike="noStrike" cap="none"/>
                    </a:p>
                  </a:txBody>
                  <a:tcPr marL="18000" marR="18000" marT="18000" marB="18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271" name="Google Shape;271;p18"/>
          <p:cNvSpPr txBox="1">
            <a:spLocks noGrp="1"/>
          </p:cNvSpPr>
          <p:nvPr>
            <p:ph type="body" idx="1"/>
          </p:nvPr>
        </p:nvSpPr>
        <p:spPr>
          <a:xfrm>
            <a:off x="131350" y="3879825"/>
            <a:ext cx="8900700" cy="1203900"/>
          </a:xfrm>
          <a:prstGeom prst="rect">
            <a:avLst/>
          </a:prstGeom>
          <a:solidFill>
            <a:srgbClr val="EFEFEF"/>
          </a:solidFill>
          <a:ln>
            <a:noFill/>
          </a:ln>
        </p:spPr>
        <p:txBody>
          <a:bodyPr spcFirstLastPara="1" wrap="square" lIns="54000" tIns="0" rIns="54000" bIns="18000" anchor="t" anchorCtr="0">
            <a:noAutofit/>
          </a:bodyPr>
          <a:lstStyle/>
          <a:p>
            <a:pPr marL="0" lvl="0" indent="0" algn="l" rtl="0">
              <a:lnSpc>
                <a:spcPct val="100000"/>
              </a:lnSpc>
              <a:spcBef>
                <a:spcPts val="640"/>
              </a:spcBef>
              <a:spcAft>
                <a:spcPts val="0"/>
              </a:spcAft>
              <a:buSzPts val="1800"/>
              <a:buNone/>
            </a:pPr>
            <a:r>
              <a:rPr lang="en-GB" sz="1200" b="1"/>
              <a:t>Good to consider:</a:t>
            </a:r>
            <a:endParaRPr sz="1200" b="1"/>
          </a:p>
          <a:p>
            <a:pPr marL="0" lvl="0" indent="0" algn="l" rtl="0">
              <a:spcBef>
                <a:spcPts val="0"/>
              </a:spcBef>
              <a:spcAft>
                <a:spcPts val="0"/>
              </a:spcAft>
              <a:buClr>
                <a:schemeClr val="dk1"/>
              </a:buClr>
              <a:buSzPts val="1100"/>
              <a:buFont typeface="Arial"/>
              <a:buNone/>
            </a:pPr>
            <a:r>
              <a:rPr lang="en-GB" sz="1000"/>
              <a:t>- All internal and external stakeholders: users, other employees, management, DfT, other LHAs/Utilities, contractors, IT vendors, etc. You can do this at individual, team or organisation level, or a mixture of these</a:t>
            </a:r>
            <a:endParaRPr sz="1000"/>
          </a:p>
          <a:p>
            <a:pPr marL="0" lvl="0" indent="0" algn="l" rtl="0">
              <a:spcBef>
                <a:spcPts val="0"/>
              </a:spcBef>
              <a:spcAft>
                <a:spcPts val="0"/>
              </a:spcAft>
              <a:buSzPts val="1100"/>
              <a:buNone/>
            </a:pPr>
            <a:r>
              <a:rPr lang="en-GB" sz="1000"/>
              <a:t>- Who does the successful transition to Street Manager really depend on (they will have High Influence)</a:t>
            </a:r>
            <a:endParaRPr sz="1000"/>
          </a:p>
          <a:p>
            <a:pPr marL="0" lvl="0" indent="0" algn="l" rtl="0">
              <a:spcBef>
                <a:spcPts val="0"/>
              </a:spcBef>
              <a:spcAft>
                <a:spcPts val="0"/>
              </a:spcAft>
              <a:buClr>
                <a:schemeClr val="dk1"/>
              </a:buClr>
              <a:buSzPts val="1100"/>
              <a:buFont typeface="Arial"/>
              <a:buNone/>
            </a:pPr>
            <a:r>
              <a:rPr lang="en-GB" sz="1000"/>
              <a:t>- Who can influence how other stakeholders behave (they will have High Influence)</a:t>
            </a:r>
            <a:endParaRPr sz="1000"/>
          </a:p>
          <a:p>
            <a:pPr marL="0" lvl="0" indent="0" algn="l" rtl="0">
              <a:spcBef>
                <a:spcPts val="0"/>
              </a:spcBef>
              <a:spcAft>
                <a:spcPts val="0"/>
              </a:spcAft>
              <a:buSzPts val="1100"/>
              <a:buNone/>
            </a:pPr>
            <a:r>
              <a:rPr lang="en-GB" sz="1000"/>
              <a:t>- If someone is positive, are they able to help progress transition faster or improve sentiments within others (if yes, they will be Champions, if no - Adopters)</a:t>
            </a:r>
            <a:endParaRPr sz="1000"/>
          </a:p>
          <a:p>
            <a:pPr marL="0" lvl="0" indent="0" algn="l" rtl="0">
              <a:spcBef>
                <a:spcPts val="0"/>
              </a:spcBef>
              <a:spcAft>
                <a:spcPts val="0"/>
              </a:spcAft>
              <a:buClr>
                <a:schemeClr val="dk1"/>
              </a:buClr>
              <a:buSzPts val="1100"/>
              <a:buFont typeface="Arial"/>
              <a:buNone/>
            </a:pPr>
            <a:r>
              <a:rPr lang="en-GB" sz="1000"/>
              <a:t>- If someone is negative, are they able to prevent or significantly slow down transition (if yes, they will be Blockers, if no - Opposers)</a:t>
            </a:r>
            <a:endParaRPr sz="1000"/>
          </a:p>
          <a:p>
            <a:pPr marL="0" lvl="0" indent="0" algn="l" rtl="0">
              <a:lnSpc>
                <a:spcPct val="100000"/>
              </a:lnSpc>
              <a:spcBef>
                <a:spcPts val="640"/>
              </a:spcBef>
              <a:spcAft>
                <a:spcPts val="0"/>
              </a:spcAft>
              <a:buSzPts val="1800"/>
              <a:buNone/>
            </a:pP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9"/>
          <p:cNvSpPr txBox="1">
            <a:spLocks noGrp="1"/>
          </p:cNvSpPr>
          <p:nvPr>
            <p:ph type="title"/>
          </p:nvPr>
        </p:nvSpPr>
        <p:spPr>
          <a:xfrm>
            <a:off x="1401416" y="215915"/>
            <a:ext cx="7494000" cy="50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GB"/>
              <a:t>Alternative method</a:t>
            </a:r>
            <a:endParaRPr/>
          </a:p>
        </p:txBody>
      </p:sp>
      <p:sp>
        <p:nvSpPr>
          <p:cNvPr id="277" name="Google Shape;277;p19"/>
          <p:cNvSpPr txBox="1">
            <a:spLocks noGrp="1"/>
          </p:cNvSpPr>
          <p:nvPr>
            <p:ph type="body" idx="1"/>
          </p:nvPr>
        </p:nvSpPr>
        <p:spPr>
          <a:xfrm>
            <a:off x="4495750" y="793950"/>
            <a:ext cx="4587600" cy="3964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40"/>
              </a:spcBef>
              <a:spcAft>
                <a:spcPts val="0"/>
              </a:spcAft>
              <a:buSzPts val="1800"/>
              <a:buNone/>
            </a:pPr>
            <a:r>
              <a:rPr lang="en-GB" sz="1200" b="1"/>
              <a:t>INFLUENCE - INTEREST matrix</a:t>
            </a:r>
            <a:endParaRPr sz="1200" b="1"/>
          </a:p>
          <a:p>
            <a:pPr marL="0" lvl="0" indent="0" algn="l" rtl="0">
              <a:lnSpc>
                <a:spcPct val="100000"/>
              </a:lnSpc>
              <a:spcBef>
                <a:spcPts val="640"/>
              </a:spcBef>
              <a:spcAft>
                <a:spcPts val="0"/>
              </a:spcAft>
              <a:buSzPts val="1800"/>
              <a:buNone/>
            </a:pPr>
            <a:r>
              <a:rPr lang="en-GB" sz="1100" b="1"/>
              <a:t>Purpose: </a:t>
            </a:r>
            <a:r>
              <a:rPr lang="en-GB" sz="1000"/>
              <a:t>It allows you to plot your stakeholders on the matrix based on (1) how much influence/power they have over a project, and (2) how much interest they have in it /how much they will be impacted by it. </a:t>
            </a:r>
            <a:endParaRPr sz="1000"/>
          </a:p>
          <a:p>
            <a:pPr marL="0" lvl="0" indent="0" algn="l" rtl="0">
              <a:lnSpc>
                <a:spcPct val="100000"/>
              </a:lnSpc>
              <a:spcBef>
                <a:spcPts val="640"/>
              </a:spcBef>
              <a:spcAft>
                <a:spcPts val="0"/>
              </a:spcAft>
              <a:buSzPts val="1800"/>
              <a:buNone/>
            </a:pPr>
            <a:r>
              <a:rPr lang="en-GB" sz="1100"/>
              <a:t>The matrix also recommends key actions for each quadrant:</a:t>
            </a:r>
            <a:endParaRPr sz="1100"/>
          </a:p>
          <a:p>
            <a:pPr marL="0" lvl="0" indent="0" algn="l" rtl="0">
              <a:lnSpc>
                <a:spcPct val="100000"/>
              </a:lnSpc>
              <a:spcBef>
                <a:spcPts val="640"/>
              </a:spcBef>
              <a:spcAft>
                <a:spcPts val="0"/>
              </a:spcAft>
              <a:buSzPts val="1800"/>
              <a:buNone/>
            </a:pPr>
            <a:endParaRPr sz="1200"/>
          </a:p>
          <a:p>
            <a:pPr marL="0" lvl="0" indent="0" algn="l" rtl="0">
              <a:lnSpc>
                <a:spcPct val="100000"/>
              </a:lnSpc>
              <a:spcBef>
                <a:spcPts val="640"/>
              </a:spcBef>
              <a:spcAft>
                <a:spcPts val="0"/>
              </a:spcAft>
              <a:buSzPts val="1800"/>
              <a:buNone/>
            </a:pPr>
            <a:endParaRPr sz="1200"/>
          </a:p>
          <a:p>
            <a:pPr marL="0" lvl="0" indent="0" algn="l" rtl="0">
              <a:lnSpc>
                <a:spcPct val="100000"/>
              </a:lnSpc>
              <a:spcBef>
                <a:spcPts val="640"/>
              </a:spcBef>
              <a:spcAft>
                <a:spcPts val="0"/>
              </a:spcAft>
              <a:buSzPts val="1800"/>
              <a:buNone/>
            </a:pPr>
            <a:endParaRPr sz="1200"/>
          </a:p>
          <a:p>
            <a:pPr marL="0" lvl="0" indent="0" algn="l" rtl="0">
              <a:lnSpc>
                <a:spcPct val="100000"/>
              </a:lnSpc>
              <a:spcBef>
                <a:spcPts val="640"/>
              </a:spcBef>
              <a:spcAft>
                <a:spcPts val="0"/>
              </a:spcAft>
              <a:buSzPts val="1800"/>
              <a:buNone/>
            </a:pPr>
            <a:endParaRPr sz="1200"/>
          </a:p>
          <a:p>
            <a:pPr marL="0" lvl="0" indent="0" algn="l" rtl="0">
              <a:lnSpc>
                <a:spcPct val="100000"/>
              </a:lnSpc>
              <a:spcBef>
                <a:spcPts val="640"/>
              </a:spcBef>
              <a:spcAft>
                <a:spcPts val="0"/>
              </a:spcAft>
              <a:buSzPts val="1800"/>
              <a:buNone/>
            </a:pPr>
            <a:r>
              <a:rPr lang="en-GB" sz="1100" b="1"/>
              <a:t>Good to consider:</a:t>
            </a:r>
            <a:endParaRPr sz="1100" b="1"/>
          </a:p>
          <a:p>
            <a:pPr marL="0" lvl="0" indent="0" algn="l" rtl="0">
              <a:lnSpc>
                <a:spcPct val="100000"/>
              </a:lnSpc>
              <a:spcBef>
                <a:spcPts val="640"/>
              </a:spcBef>
              <a:spcAft>
                <a:spcPts val="0"/>
              </a:spcAft>
              <a:buNone/>
            </a:pPr>
            <a:r>
              <a:rPr lang="en-GB" sz="1000"/>
              <a:t>- All internal and external stakeholders: users, other employees, management, DfT, other LHAs/Utilities, contractors, IT vendors, etc. You can do this at individual, team or organisation level, or a mixture of these</a:t>
            </a:r>
            <a:endParaRPr sz="1000"/>
          </a:p>
          <a:p>
            <a:pPr marL="0" lvl="0" indent="0" algn="l" rtl="0">
              <a:lnSpc>
                <a:spcPct val="100000"/>
              </a:lnSpc>
              <a:spcBef>
                <a:spcPts val="640"/>
              </a:spcBef>
              <a:spcAft>
                <a:spcPts val="0"/>
              </a:spcAft>
              <a:buNone/>
            </a:pPr>
            <a:r>
              <a:rPr lang="en-GB" sz="1000"/>
              <a:t>- Who does the successful transition to Street Manager really depend on (they will have High Influence/Power)</a:t>
            </a:r>
            <a:endParaRPr sz="1000"/>
          </a:p>
          <a:p>
            <a:pPr marL="0" lvl="0" indent="0" algn="l" rtl="0">
              <a:lnSpc>
                <a:spcPct val="100000"/>
              </a:lnSpc>
              <a:spcBef>
                <a:spcPts val="640"/>
              </a:spcBef>
              <a:spcAft>
                <a:spcPts val="0"/>
              </a:spcAft>
              <a:buNone/>
            </a:pPr>
            <a:r>
              <a:rPr lang="en-GB" sz="1000"/>
              <a:t>- Who will be most impacted by the change in their daily job (they will have Highest Interest/Impact)</a:t>
            </a:r>
            <a:endParaRPr sz="1000"/>
          </a:p>
        </p:txBody>
      </p:sp>
      <p:graphicFrame>
        <p:nvGraphicFramePr>
          <p:cNvPr id="278" name="Google Shape;278;p19"/>
          <p:cNvGraphicFramePr/>
          <p:nvPr/>
        </p:nvGraphicFramePr>
        <p:xfrm>
          <a:off x="161300" y="1035835"/>
          <a:ext cx="4071550" cy="3404900"/>
        </p:xfrm>
        <a:graphic>
          <a:graphicData uri="http://schemas.openxmlformats.org/drawingml/2006/table">
            <a:tbl>
              <a:tblPr>
                <a:noFill/>
                <a:tableStyleId>{5083FF72-B933-4900-8AA3-674349DFFAB0}</a:tableStyleId>
              </a:tblPr>
              <a:tblGrid>
                <a:gridCol w="382850">
                  <a:extLst>
                    <a:ext uri="{9D8B030D-6E8A-4147-A177-3AD203B41FA5}">
                      <a16:colId xmlns:a16="http://schemas.microsoft.com/office/drawing/2014/main" val="20000"/>
                    </a:ext>
                  </a:extLst>
                </a:gridCol>
                <a:gridCol w="1844350">
                  <a:extLst>
                    <a:ext uri="{9D8B030D-6E8A-4147-A177-3AD203B41FA5}">
                      <a16:colId xmlns:a16="http://schemas.microsoft.com/office/drawing/2014/main" val="20001"/>
                    </a:ext>
                  </a:extLst>
                </a:gridCol>
                <a:gridCol w="1844350">
                  <a:extLst>
                    <a:ext uri="{9D8B030D-6E8A-4147-A177-3AD203B41FA5}">
                      <a16:colId xmlns:a16="http://schemas.microsoft.com/office/drawing/2014/main" val="20002"/>
                    </a:ext>
                  </a:extLst>
                </a:gridCol>
              </a:tblGrid>
              <a:tr h="1534825">
                <a:tc rowSpan="2">
                  <a:txBody>
                    <a:bodyPr/>
                    <a:lstStyle/>
                    <a:p>
                      <a:pPr marL="0" lvl="0" indent="0" algn="ctr" rtl="0">
                        <a:spcBef>
                          <a:spcPts val="0"/>
                        </a:spcBef>
                        <a:spcAft>
                          <a:spcPts val="0"/>
                        </a:spcAft>
                        <a:buNone/>
                      </a:pPr>
                      <a:r>
                        <a:rPr lang="en-GB" sz="1000"/>
                        <a:t>I</a:t>
                      </a:r>
                      <a:endParaRPr sz="1000"/>
                    </a:p>
                    <a:p>
                      <a:pPr marL="0" lvl="0" indent="0" algn="ctr" rtl="0">
                        <a:spcBef>
                          <a:spcPts val="0"/>
                        </a:spcBef>
                        <a:spcAft>
                          <a:spcPts val="0"/>
                        </a:spcAft>
                        <a:buNone/>
                      </a:pPr>
                      <a:r>
                        <a:rPr lang="en-GB" sz="1000"/>
                        <a:t>N</a:t>
                      </a:r>
                      <a:endParaRPr sz="1000"/>
                    </a:p>
                    <a:p>
                      <a:pPr marL="0" lvl="0" indent="0" algn="ctr" rtl="0">
                        <a:spcBef>
                          <a:spcPts val="0"/>
                        </a:spcBef>
                        <a:spcAft>
                          <a:spcPts val="0"/>
                        </a:spcAft>
                        <a:buNone/>
                      </a:pPr>
                      <a:r>
                        <a:rPr lang="en-GB" sz="1000"/>
                        <a:t>F</a:t>
                      </a:r>
                      <a:endParaRPr sz="1000"/>
                    </a:p>
                    <a:p>
                      <a:pPr marL="0" lvl="0" indent="0" algn="ctr" rtl="0">
                        <a:spcBef>
                          <a:spcPts val="0"/>
                        </a:spcBef>
                        <a:spcAft>
                          <a:spcPts val="0"/>
                        </a:spcAft>
                        <a:buNone/>
                      </a:pPr>
                      <a:r>
                        <a:rPr lang="en-GB" sz="1000"/>
                        <a:t>L</a:t>
                      </a:r>
                      <a:endParaRPr sz="1000"/>
                    </a:p>
                    <a:p>
                      <a:pPr marL="0" lvl="0" indent="0" algn="ctr" rtl="0">
                        <a:spcBef>
                          <a:spcPts val="0"/>
                        </a:spcBef>
                        <a:spcAft>
                          <a:spcPts val="0"/>
                        </a:spcAft>
                        <a:buNone/>
                      </a:pPr>
                      <a:r>
                        <a:rPr lang="en-GB" sz="1000"/>
                        <a:t>U</a:t>
                      </a:r>
                      <a:endParaRPr sz="1000"/>
                    </a:p>
                    <a:p>
                      <a:pPr marL="0" lvl="0" indent="0" algn="ctr" rtl="0">
                        <a:spcBef>
                          <a:spcPts val="0"/>
                        </a:spcBef>
                        <a:spcAft>
                          <a:spcPts val="0"/>
                        </a:spcAft>
                        <a:buNone/>
                      </a:pPr>
                      <a:r>
                        <a:rPr lang="en-GB" sz="1000"/>
                        <a:t>E</a:t>
                      </a:r>
                      <a:endParaRPr sz="1000"/>
                    </a:p>
                    <a:p>
                      <a:pPr marL="0" lvl="0" indent="0" algn="ctr" rtl="0">
                        <a:spcBef>
                          <a:spcPts val="0"/>
                        </a:spcBef>
                        <a:spcAft>
                          <a:spcPts val="0"/>
                        </a:spcAft>
                        <a:buNone/>
                      </a:pPr>
                      <a:r>
                        <a:rPr lang="en-GB" sz="1000"/>
                        <a:t>N</a:t>
                      </a:r>
                      <a:endParaRPr sz="1000"/>
                    </a:p>
                    <a:p>
                      <a:pPr marL="0" lvl="0" indent="0" algn="ctr" rtl="0">
                        <a:spcBef>
                          <a:spcPts val="0"/>
                        </a:spcBef>
                        <a:spcAft>
                          <a:spcPts val="0"/>
                        </a:spcAft>
                        <a:buNone/>
                      </a:pPr>
                      <a:r>
                        <a:rPr lang="en-GB" sz="1000"/>
                        <a:t>C</a:t>
                      </a:r>
                      <a:endParaRPr sz="1000"/>
                    </a:p>
                    <a:p>
                      <a:pPr marL="0" lvl="0" indent="0" algn="ctr" rtl="0">
                        <a:spcBef>
                          <a:spcPts val="0"/>
                        </a:spcBef>
                        <a:spcAft>
                          <a:spcPts val="0"/>
                        </a:spcAft>
                        <a:buNone/>
                      </a:pPr>
                      <a:r>
                        <a:rPr lang="en-GB" sz="1000"/>
                        <a:t>E</a:t>
                      </a:r>
                      <a:endParaRPr sz="1000"/>
                    </a:p>
                    <a:p>
                      <a:pPr marL="0" lvl="0" indent="0" algn="ctr" rtl="0">
                        <a:spcBef>
                          <a:spcPts val="0"/>
                        </a:spcBef>
                        <a:spcAft>
                          <a:spcPts val="0"/>
                        </a:spcAft>
                        <a:buNone/>
                      </a:pPr>
                      <a:r>
                        <a:rPr lang="en-GB" sz="1000"/>
                        <a:t>/</a:t>
                      </a:r>
                      <a:endParaRPr sz="1000"/>
                    </a:p>
                    <a:p>
                      <a:pPr marL="0" lvl="0" indent="0" algn="ctr" rtl="0">
                        <a:spcBef>
                          <a:spcPts val="0"/>
                        </a:spcBef>
                        <a:spcAft>
                          <a:spcPts val="0"/>
                        </a:spcAft>
                        <a:buNone/>
                      </a:pPr>
                      <a:r>
                        <a:rPr lang="en-GB" sz="1000"/>
                        <a:t>P</a:t>
                      </a:r>
                      <a:endParaRPr sz="1000"/>
                    </a:p>
                    <a:p>
                      <a:pPr marL="0" lvl="0" indent="0" algn="ctr" rtl="0">
                        <a:spcBef>
                          <a:spcPts val="0"/>
                        </a:spcBef>
                        <a:spcAft>
                          <a:spcPts val="0"/>
                        </a:spcAft>
                        <a:buNone/>
                      </a:pPr>
                      <a:r>
                        <a:rPr lang="en-GB" sz="1000"/>
                        <a:t>O</a:t>
                      </a:r>
                      <a:endParaRPr sz="1000"/>
                    </a:p>
                    <a:p>
                      <a:pPr marL="0" lvl="0" indent="0" algn="ctr" rtl="0">
                        <a:spcBef>
                          <a:spcPts val="0"/>
                        </a:spcBef>
                        <a:spcAft>
                          <a:spcPts val="0"/>
                        </a:spcAft>
                        <a:buNone/>
                      </a:pPr>
                      <a:r>
                        <a:rPr lang="en-GB" sz="1000"/>
                        <a:t>W</a:t>
                      </a:r>
                      <a:endParaRPr sz="1000"/>
                    </a:p>
                    <a:p>
                      <a:pPr marL="0" lvl="0" indent="0" algn="ctr" rtl="0">
                        <a:spcBef>
                          <a:spcPts val="0"/>
                        </a:spcBef>
                        <a:spcAft>
                          <a:spcPts val="0"/>
                        </a:spcAft>
                        <a:buNone/>
                      </a:pPr>
                      <a:r>
                        <a:rPr lang="en-GB" sz="1000"/>
                        <a:t>E</a:t>
                      </a:r>
                      <a:endParaRPr sz="1000"/>
                    </a:p>
                    <a:p>
                      <a:pPr marL="0" lvl="0" indent="0" algn="ctr" rtl="0">
                        <a:spcBef>
                          <a:spcPts val="0"/>
                        </a:spcBef>
                        <a:spcAft>
                          <a:spcPts val="0"/>
                        </a:spcAft>
                        <a:buNone/>
                      </a:pPr>
                      <a:r>
                        <a:rPr lang="en-GB" sz="1000"/>
                        <a:t>R</a:t>
                      </a:r>
                      <a:endParaRPr sz="1000"/>
                    </a:p>
                  </a:txBody>
                  <a:tcPr marL="91425" marR="91425" marT="91425" marB="91425" anchor="ctr"/>
                </a:tc>
                <a:tc>
                  <a:txBody>
                    <a:bodyPr/>
                    <a:lstStyle/>
                    <a:p>
                      <a:pPr marL="0" lvl="0" indent="0" algn="l" rtl="0">
                        <a:spcBef>
                          <a:spcPts val="0"/>
                        </a:spcBef>
                        <a:spcAft>
                          <a:spcPts val="0"/>
                        </a:spcAft>
                        <a:buNone/>
                      </a:pPr>
                      <a:endParaRPr sz="1000"/>
                    </a:p>
                  </a:txBody>
                  <a:tcPr marL="91425" marR="91425" marT="91425" marB="91425">
                    <a:solidFill>
                      <a:srgbClr val="FF9900"/>
                    </a:solidFill>
                  </a:tcPr>
                </a:tc>
                <a:tc>
                  <a:txBody>
                    <a:bodyPr/>
                    <a:lstStyle/>
                    <a:p>
                      <a:pPr marL="0" lvl="0" indent="0" algn="l" rtl="0">
                        <a:spcBef>
                          <a:spcPts val="0"/>
                        </a:spcBef>
                        <a:spcAft>
                          <a:spcPts val="0"/>
                        </a:spcAft>
                        <a:buNone/>
                      </a:pPr>
                      <a:endParaRPr sz="1000"/>
                    </a:p>
                  </a:txBody>
                  <a:tcPr marL="91425" marR="91425" marT="91425" marB="91425">
                    <a:solidFill>
                      <a:srgbClr val="FF0000"/>
                    </a:solidFill>
                  </a:tcPr>
                </a:tc>
                <a:extLst>
                  <a:ext uri="{0D108BD9-81ED-4DB2-BD59-A6C34878D82A}">
                    <a16:rowId xmlns:a16="http://schemas.microsoft.com/office/drawing/2014/main" val="10000"/>
                  </a:ext>
                </a:extLst>
              </a:tr>
              <a:tr h="1534825">
                <a:tc vMerge="1">
                  <a:txBody>
                    <a:bodyPr/>
                    <a:lstStyle/>
                    <a:p>
                      <a:endParaRPr lang="en-US"/>
                    </a:p>
                  </a:txBody>
                  <a:tcPr/>
                </a:tc>
                <a:tc>
                  <a:txBody>
                    <a:bodyPr/>
                    <a:lstStyle/>
                    <a:p>
                      <a:pPr marL="0" lvl="0" indent="0" algn="l" rtl="0">
                        <a:spcBef>
                          <a:spcPts val="0"/>
                        </a:spcBef>
                        <a:spcAft>
                          <a:spcPts val="0"/>
                        </a:spcAft>
                        <a:buNone/>
                      </a:pPr>
                      <a:endParaRPr sz="1000"/>
                    </a:p>
                  </a:txBody>
                  <a:tcPr marL="91425" marR="91425" marT="91425" marB="91425">
                    <a:solidFill>
                      <a:srgbClr val="4A86E8"/>
                    </a:solidFill>
                  </a:tcPr>
                </a:tc>
                <a:tc>
                  <a:txBody>
                    <a:bodyPr/>
                    <a:lstStyle/>
                    <a:p>
                      <a:pPr marL="0" lvl="0" indent="0" algn="l" rtl="0">
                        <a:spcBef>
                          <a:spcPts val="0"/>
                        </a:spcBef>
                        <a:spcAft>
                          <a:spcPts val="0"/>
                        </a:spcAft>
                        <a:buNone/>
                      </a:pPr>
                      <a:endParaRPr sz="1000"/>
                    </a:p>
                  </a:txBody>
                  <a:tcPr marL="91425" marR="91425" marT="91425" marB="91425">
                    <a:solidFill>
                      <a:srgbClr val="93C47D"/>
                    </a:solidFill>
                  </a:tcPr>
                </a:tc>
                <a:extLst>
                  <a:ext uri="{0D108BD9-81ED-4DB2-BD59-A6C34878D82A}">
                    <a16:rowId xmlns:a16="http://schemas.microsoft.com/office/drawing/2014/main" val="10001"/>
                  </a:ext>
                </a:extLst>
              </a:tr>
              <a:tr h="309400">
                <a:tc>
                  <a:txBody>
                    <a:bodyPr/>
                    <a:lstStyle/>
                    <a:p>
                      <a:pPr marL="0" lvl="0" indent="0" algn="l" rtl="0">
                        <a:spcBef>
                          <a:spcPts val="0"/>
                        </a:spcBef>
                        <a:spcAft>
                          <a:spcPts val="0"/>
                        </a:spcAft>
                        <a:buNone/>
                      </a:pPr>
                      <a:endParaRPr sz="1000"/>
                    </a:p>
                  </a:txBody>
                  <a:tcPr marL="91425" marR="91425" marT="91425" marB="91425"/>
                </a:tc>
                <a:tc gridSpan="2">
                  <a:txBody>
                    <a:bodyPr/>
                    <a:lstStyle/>
                    <a:p>
                      <a:pPr marL="0" lvl="0" indent="0" algn="ctr" rtl="0">
                        <a:spcBef>
                          <a:spcPts val="0"/>
                        </a:spcBef>
                        <a:spcAft>
                          <a:spcPts val="0"/>
                        </a:spcAft>
                        <a:buNone/>
                      </a:pPr>
                      <a:r>
                        <a:rPr lang="en-GB" sz="1000"/>
                        <a:t>I N T E R E S T / I M P A C T</a:t>
                      </a:r>
                      <a:endParaRPr sz="1000"/>
                    </a:p>
                  </a:txBody>
                  <a:tcPr marL="91425" marR="91425" marT="91425" marB="91425"/>
                </a:tc>
                <a:tc hMerge="1">
                  <a:txBody>
                    <a:bodyPr/>
                    <a:lstStyle/>
                    <a:p>
                      <a:endParaRPr lang="en-US"/>
                    </a:p>
                  </a:txBody>
                  <a:tcPr/>
                </a:tc>
                <a:extLst>
                  <a:ext uri="{0D108BD9-81ED-4DB2-BD59-A6C34878D82A}">
                    <a16:rowId xmlns:a16="http://schemas.microsoft.com/office/drawing/2014/main" val="10002"/>
                  </a:ext>
                </a:extLst>
              </a:tr>
            </a:tbl>
          </a:graphicData>
        </a:graphic>
      </p:graphicFrame>
      <p:graphicFrame>
        <p:nvGraphicFramePr>
          <p:cNvPr id="279" name="Google Shape;279;p19"/>
          <p:cNvGraphicFramePr/>
          <p:nvPr/>
        </p:nvGraphicFramePr>
        <p:xfrm>
          <a:off x="4537575" y="1961725"/>
          <a:ext cx="4454025" cy="949938"/>
        </p:xfrm>
        <a:graphic>
          <a:graphicData uri="http://schemas.openxmlformats.org/drawingml/2006/table">
            <a:tbl>
              <a:tblPr>
                <a:noFill/>
                <a:tableStyleId>{21AE6122-33BF-4F10-9231-91BBBE2E60DA}</a:tableStyleId>
              </a:tblPr>
              <a:tblGrid>
                <a:gridCol w="2428800">
                  <a:extLst>
                    <a:ext uri="{9D8B030D-6E8A-4147-A177-3AD203B41FA5}">
                      <a16:colId xmlns:a16="http://schemas.microsoft.com/office/drawing/2014/main" val="20000"/>
                    </a:ext>
                  </a:extLst>
                </a:gridCol>
                <a:gridCol w="2025225">
                  <a:extLst>
                    <a:ext uri="{9D8B030D-6E8A-4147-A177-3AD203B41FA5}">
                      <a16:colId xmlns:a16="http://schemas.microsoft.com/office/drawing/2014/main" val="20001"/>
                    </a:ext>
                  </a:extLst>
                </a:gridCol>
              </a:tblGrid>
              <a:tr h="100000">
                <a:tc>
                  <a:txBody>
                    <a:bodyPr/>
                    <a:lstStyle/>
                    <a:p>
                      <a:pPr marL="0" marR="0" lvl="0" indent="0" algn="ctr" rtl="0">
                        <a:lnSpc>
                          <a:spcPct val="115000"/>
                        </a:lnSpc>
                        <a:spcBef>
                          <a:spcPts val="0"/>
                        </a:spcBef>
                        <a:spcAft>
                          <a:spcPts val="0"/>
                        </a:spcAft>
                        <a:buClr>
                          <a:srgbClr val="000000"/>
                        </a:buClr>
                        <a:buSzPts val="1000"/>
                        <a:buFont typeface="Arial"/>
                        <a:buNone/>
                      </a:pPr>
                      <a:r>
                        <a:rPr lang="en-GB" sz="1000" b="1" u="none" strike="noStrike" cap="none">
                          <a:solidFill>
                            <a:srgbClr val="FFFFFF"/>
                          </a:solidFill>
                        </a:rPr>
                        <a:t>Classification</a:t>
                      </a:r>
                      <a:endParaRPr sz="1000" b="1" u="none" strike="noStrike" cap="none">
                        <a:solidFill>
                          <a:srgbClr val="FFFFFF"/>
                        </a:solidFill>
                      </a:endParaRPr>
                    </a:p>
                  </a:txBody>
                  <a:tcPr marL="18000" marR="18000" marT="18000" marB="18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F497D"/>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en-GB" sz="1000" b="1">
                          <a:solidFill>
                            <a:srgbClr val="FFFFFF"/>
                          </a:solidFill>
                        </a:rPr>
                        <a:t>Recommendation</a:t>
                      </a:r>
                      <a:endParaRPr sz="1000" b="1" u="none" strike="noStrike" cap="none">
                        <a:solidFill>
                          <a:srgbClr val="FFFFFF"/>
                        </a:solidFill>
                      </a:endParaRPr>
                    </a:p>
                  </a:txBody>
                  <a:tcPr marL="18000" marR="18000" marT="18000" marB="18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F497D"/>
                    </a:solidFill>
                  </a:tcPr>
                </a:tc>
                <a:extLst>
                  <a:ext uri="{0D108BD9-81ED-4DB2-BD59-A6C34878D82A}">
                    <a16:rowId xmlns:a16="http://schemas.microsoft.com/office/drawing/2014/main" val="10000"/>
                  </a:ext>
                </a:extLst>
              </a:tr>
              <a:tr h="100000">
                <a:tc>
                  <a:txBody>
                    <a:bodyPr/>
                    <a:lstStyle/>
                    <a:p>
                      <a:pPr marL="0" marR="0" lvl="0" indent="0" algn="l" rtl="0">
                        <a:lnSpc>
                          <a:spcPct val="115000"/>
                        </a:lnSpc>
                        <a:spcBef>
                          <a:spcPts val="0"/>
                        </a:spcBef>
                        <a:spcAft>
                          <a:spcPts val="0"/>
                        </a:spcAft>
                        <a:buClr>
                          <a:srgbClr val="000000"/>
                        </a:buClr>
                        <a:buSzPts val="1000"/>
                        <a:buFont typeface="Arial"/>
                        <a:buNone/>
                      </a:pPr>
                      <a:r>
                        <a:rPr lang="en-GB" sz="950" u="none" strike="noStrike" cap="none"/>
                        <a:t>Hig</a:t>
                      </a:r>
                      <a:r>
                        <a:rPr lang="en-GB" sz="950"/>
                        <a:t>h</a:t>
                      </a:r>
                      <a:r>
                        <a:rPr lang="en-GB" sz="950" u="none" strike="noStrike" cap="none"/>
                        <a:t> </a:t>
                      </a:r>
                      <a:r>
                        <a:rPr lang="en-GB" sz="950"/>
                        <a:t>- High</a:t>
                      </a:r>
                      <a:endParaRPr sz="950" u="none" strike="noStrike" cap="none"/>
                    </a:p>
                  </a:txBody>
                  <a:tcPr marL="54000" marR="54000" marT="18000" marB="18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l" rtl="0">
                        <a:lnSpc>
                          <a:spcPct val="115000"/>
                        </a:lnSpc>
                        <a:spcBef>
                          <a:spcPts val="0"/>
                        </a:spcBef>
                        <a:spcAft>
                          <a:spcPts val="0"/>
                        </a:spcAft>
                        <a:buClr>
                          <a:srgbClr val="000000"/>
                        </a:buClr>
                        <a:buSzPts val="950"/>
                        <a:buFont typeface="Arial"/>
                        <a:buNone/>
                      </a:pPr>
                      <a:r>
                        <a:rPr lang="en-GB" sz="950" u="none" strike="noStrike" cap="none"/>
                        <a:t>Manage closely - key stakeholders</a:t>
                      </a:r>
                      <a:endParaRPr sz="950" u="none" strike="noStrike" cap="none"/>
                    </a:p>
                  </a:txBody>
                  <a:tcPr marL="54000" marR="54000" marT="18000" marB="18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34075">
                <a:tc>
                  <a:txBody>
                    <a:bodyPr/>
                    <a:lstStyle/>
                    <a:p>
                      <a:pPr marL="0" lvl="0" indent="0" algn="l" rtl="0">
                        <a:lnSpc>
                          <a:spcPct val="115000"/>
                        </a:lnSpc>
                        <a:spcBef>
                          <a:spcPts val="0"/>
                        </a:spcBef>
                        <a:spcAft>
                          <a:spcPts val="0"/>
                        </a:spcAft>
                        <a:buClr>
                          <a:schemeClr val="dk1"/>
                        </a:buClr>
                        <a:buSzPts val="1000"/>
                        <a:buFont typeface="Arial"/>
                        <a:buNone/>
                      </a:pPr>
                      <a:r>
                        <a:rPr lang="en-GB" sz="950">
                          <a:solidFill>
                            <a:schemeClr val="dk1"/>
                          </a:solidFill>
                        </a:rPr>
                        <a:t>High Influence/Power - Low Interest/Impact</a:t>
                      </a:r>
                      <a:endParaRPr sz="950" u="none" strike="noStrike" cap="none"/>
                    </a:p>
                  </a:txBody>
                  <a:tcPr marL="54000" marR="54000" marT="18000" marB="18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9900"/>
                    </a:solidFill>
                  </a:tcPr>
                </a:tc>
                <a:tc>
                  <a:txBody>
                    <a:bodyPr/>
                    <a:lstStyle/>
                    <a:p>
                      <a:pPr marL="0" marR="0" lvl="0" indent="0" algn="l" rtl="0">
                        <a:lnSpc>
                          <a:spcPct val="115000"/>
                        </a:lnSpc>
                        <a:spcBef>
                          <a:spcPts val="0"/>
                        </a:spcBef>
                        <a:spcAft>
                          <a:spcPts val="0"/>
                        </a:spcAft>
                        <a:buClr>
                          <a:srgbClr val="000000"/>
                        </a:buClr>
                        <a:buSzPts val="950"/>
                        <a:buFont typeface="Arial"/>
                        <a:buNone/>
                      </a:pPr>
                      <a:r>
                        <a:rPr lang="en-GB" sz="950" u="none" strike="noStrike" cap="none"/>
                        <a:t>Keep satisfied</a:t>
                      </a:r>
                      <a:endParaRPr sz="950" u="none" strike="noStrike" cap="none"/>
                    </a:p>
                  </a:txBody>
                  <a:tcPr marL="54000" marR="54000" marT="18000" marB="18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00000">
                <a:tc>
                  <a:txBody>
                    <a:bodyPr/>
                    <a:lstStyle/>
                    <a:p>
                      <a:pPr marL="0" marR="0" lvl="0" indent="0" algn="l" rtl="0">
                        <a:lnSpc>
                          <a:spcPct val="115000"/>
                        </a:lnSpc>
                        <a:spcBef>
                          <a:spcPts val="0"/>
                        </a:spcBef>
                        <a:spcAft>
                          <a:spcPts val="0"/>
                        </a:spcAft>
                        <a:buClr>
                          <a:srgbClr val="000000"/>
                        </a:buClr>
                        <a:buSzPts val="1000"/>
                        <a:buFont typeface="Arial"/>
                        <a:buNone/>
                      </a:pPr>
                      <a:r>
                        <a:rPr lang="en-GB" sz="950" u="none" strike="noStrike" cap="none"/>
                        <a:t>L</a:t>
                      </a:r>
                      <a:r>
                        <a:rPr lang="en-GB" sz="950">
                          <a:solidFill>
                            <a:schemeClr val="dk1"/>
                          </a:solidFill>
                        </a:rPr>
                        <a:t>ow Influence/Power - High Interest/Impact</a:t>
                      </a:r>
                      <a:endParaRPr sz="950" u="none" strike="noStrike" cap="none"/>
                    </a:p>
                  </a:txBody>
                  <a:tcPr marL="54000" marR="54000" marT="18000" marB="18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marR="0" lvl="0" indent="0" algn="l" rtl="0">
                        <a:lnSpc>
                          <a:spcPct val="115000"/>
                        </a:lnSpc>
                        <a:spcBef>
                          <a:spcPts val="0"/>
                        </a:spcBef>
                        <a:spcAft>
                          <a:spcPts val="0"/>
                        </a:spcAft>
                        <a:buClr>
                          <a:srgbClr val="000000"/>
                        </a:buClr>
                        <a:buSzPts val="950"/>
                        <a:buFont typeface="Arial"/>
                        <a:buNone/>
                      </a:pPr>
                      <a:r>
                        <a:rPr lang="en-GB" sz="950" u="none" strike="noStrike" cap="none"/>
                        <a:t>Keep informed</a:t>
                      </a:r>
                      <a:endParaRPr sz="950" u="none" strike="noStrike" cap="none"/>
                    </a:p>
                  </a:txBody>
                  <a:tcPr marL="54000" marR="54000" marT="18000" marB="18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lnSpc>
                          <a:spcPct val="115000"/>
                        </a:lnSpc>
                        <a:spcBef>
                          <a:spcPts val="0"/>
                        </a:spcBef>
                        <a:spcAft>
                          <a:spcPts val="0"/>
                        </a:spcAft>
                        <a:buClr>
                          <a:schemeClr val="dk1"/>
                        </a:buClr>
                        <a:buSzPts val="1000"/>
                        <a:buFont typeface="Arial"/>
                        <a:buNone/>
                      </a:pPr>
                      <a:r>
                        <a:rPr lang="en-GB" sz="950">
                          <a:solidFill>
                            <a:schemeClr val="dk1"/>
                          </a:solidFill>
                        </a:rPr>
                        <a:t>Low - Low</a:t>
                      </a:r>
                      <a:endParaRPr sz="950" u="none" strike="noStrike" cap="none"/>
                    </a:p>
                  </a:txBody>
                  <a:tcPr marL="54000" marR="54000" marT="18000" marB="18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D9EEB"/>
                    </a:solidFill>
                  </a:tcPr>
                </a:tc>
                <a:tc>
                  <a:txBody>
                    <a:bodyPr/>
                    <a:lstStyle/>
                    <a:p>
                      <a:pPr marL="0" marR="0" lvl="0" indent="0" algn="l" rtl="0">
                        <a:lnSpc>
                          <a:spcPct val="115000"/>
                        </a:lnSpc>
                        <a:spcBef>
                          <a:spcPts val="0"/>
                        </a:spcBef>
                        <a:spcAft>
                          <a:spcPts val="0"/>
                        </a:spcAft>
                        <a:buClr>
                          <a:srgbClr val="000000"/>
                        </a:buClr>
                        <a:buSzPts val="950"/>
                        <a:buFont typeface="Arial"/>
                        <a:buNone/>
                      </a:pPr>
                      <a:r>
                        <a:rPr lang="en-GB" sz="950" u="none" strike="noStrike" cap="none"/>
                        <a:t>Minimum engagement as needed</a:t>
                      </a:r>
                      <a:endParaRPr sz="950" u="none" strike="noStrike" cap="none"/>
                    </a:p>
                  </a:txBody>
                  <a:tcPr marL="54000" marR="54000" marT="18000" marB="180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280" name="Google Shape;280;p19"/>
          <p:cNvSpPr/>
          <p:nvPr/>
        </p:nvSpPr>
        <p:spPr>
          <a:xfrm>
            <a:off x="1592050" y="1145325"/>
            <a:ext cx="927900" cy="21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i="1"/>
              <a:t>E.g. API developers </a:t>
            </a:r>
            <a:endParaRPr sz="800" i="1"/>
          </a:p>
        </p:txBody>
      </p:sp>
      <p:sp>
        <p:nvSpPr>
          <p:cNvPr id="281" name="Google Shape;281;p19"/>
          <p:cNvSpPr/>
          <p:nvPr/>
        </p:nvSpPr>
        <p:spPr>
          <a:xfrm>
            <a:off x="3210525" y="2787488"/>
            <a:ext cx="927900" cy="21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i="1"/>
              <a:t>E.g. SM UI users</a:t>
            </a:r>
            <a:endParaRPr sz="800" i="1"/>
          </a:p>
        </p:txBody>
      </p:sp>
      <p:sp>
        <p:nvSpPr>
          <p:cNvPr id="282" name="Google Shape;282;p19"/>
          <p:cNvSpPr/>
          <p:nvPr/>
        </p:nvSpPr>
        <p:spPr>
          <a:xfrm>
            <a:off x="620350" y="1112013"/>
            <a:ext cx="927900" cy="21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i="1"/>
              <a:t>E.g. Management</a:t>
            </a:r>
            <a:endParaRPr sz="800" i="1"/>
          </a:p>
        </p:txBody>
      </p:sp>
      <p:sp>
        <p:nvSpPr>
          <p:cNvPr id="283" name="Google Shape;283;p19"/>
          <p:cNvSpPr/>
          <p:nvPr/>
        </p:nvSpPr>
        <p:spPr>
          <a:xfrm>
            <a:off x="86200" y="4525625"/>
            <a:ext cx="4341300" cy="509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900">
                <a:solidFill>
                  <a:srgbClr val="0000FF"/>
                </a:solidFill>
              </a:rPr>
              <a:t>NOTE: These are just some examples and their location is not necessarily true for your organisation. If you decide to use this matrix, move them around and add more stakeholder boxes as needed</a:t>
            </a:r>
            <a:endParaRPr sz="900">
              <a:solidFill>
                <a:srgbClr val="0000FF"/>
              </a:solidFill>
            </a:endParaRPr>
          </a:p>
        </p:txBody>
      </p:sp>
      <p:cxnSp>
        <p:nvCxnSpPr>
          <p:cNvPr id="284" name="Google Shape;284;p19"/>
          <p:cNvCxnSpPr/>
          <p:nvPr/>
        </p:nvCxnSpPr>
        <p:spPr>
          <a:xfrm rot="10800000" flipH="1">
            <a:off x="99800" y="1307775"/>
            <a:ext cx="981300" cy="3240000"/>
          </a:xfrm>
          <a:prstGeom prst="straightConnector1">
            <a:avLst/>
          </a:prstGeom>
          <a:noFill/>
          <a:ln w="9525" cap="flat" cmpd="sng">
            <a:solidFill>
              <a:schemeClr val="dk2"/>
            </a:solidFill>
            <a:prstDash val="solid"/>
            <a:round/>
            <a:headEnd type="none" w="med" len="med"/>
            <a:tailEnd type="triangle" w="med" len="med"/>
          </a:ln>
        </p:spPr>
      </p:cxnSp>
      <p:cxnSp>
        <p:nvCxnSpPr>
          <p:cNvPr id="285" name="Google Shape;285;p19"/>
          <p:cNvCxnSpPr>
            <a:endCxn id="281" idx="2"/>
          </p:cNvCxnSpPr>
          <p:nvPr/>
        </p:nvCxnSpPr>
        <p:spPr>
          <a:xfrm rot="10800000" flipH="1">
            <a:off x="79875" y="3006488"/>
            <a:ext cx="3594600" cy="1511400"/>
          </a:xfrm>
          <a:prstGeom prst="straightConnector1">
            <a:avLst/>
          </a:prstGeom>
          <a:noFill/>
          <a:ln w="9525" cap="flat" cmpd="sng">
            <a:solidFill>
              <a:schemeClr val="dk2"/>
            </a:solidFill>
            <a:prstDash val="solid"/>
            <a:round/>
            <a:headEnd type="none" w="med" len="med"/>
            <a:tailEnd type="triangle" w="med" len="med"/>
          </a:ln>
        </p:spPr>
      </p:cxnSp>
      <p:cxnSp>
        <p:nvCxnSpPr>
          <p:cNvPr id="286" name="Google Shape;286;p19"/>
          <p:cNvCxnSpPr>
            <a:endCxn id="280" idx="2"/>
          </p:cNvCxnSpPr>
          <p:nvPr/>
        </p:nvCxnSpPr>
        <p:spPr>
          <a:xfrm rot="10800000" flipH="1">
            <a:off x="79900" y="1364325"/>
            <a:ext cx="1976100" cy="3163500"/>
          </a:xfrm>
          <a:prstGeom prst="straightConnector1">
            <a:avLst/>
          </a:prstGeom>
          <a:noFill/>
          <a:ln w="9525" cap="flat" cmpd="sng">
            <a:solidFill>
              <a:schemeClr val="dk2"/>
            </a:solidFill>
            <a:prstDash val="solid"/>
            <a:round/>
            <a:headEnd type="none" w="med" len="med"/>
            <a:tailEnd type="triangle" w="med" len="med"/>
          </a:ln>
        </p:spPr>
      </p:cxnSp>
      <p:sp>
        <p:nvSpPr>
          <p:cNvPr id="287" name="Google Shape;287;p19"/>
          <p:cNvSpPr txBox="1"/>
          <p:nvPr/>
        </p:nvSpPr>
        <p:spPr>
          <a:xfrm>
            <a:off x="3767650" y="4133325"/>
            <a:ext cx="5757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t>High</a:t>
            </a:r>
            <a:endParaRPr sz="1200" b="1"/>
          </a:p>
        </p:txBody>
      </p:sp>
      <p:sp>
        <p:nvSpPr>
          <p:cNvPr id="288" name="Google Shape;288;p19"/>
          <p:cNvSpPr txBox="1"/>
          <p:nvPr/>
        </p:nvSpPr>
        <p:spPr>
          <a:xfrm>
            <a:off x="163150" y="4133325"/>
            <a:ext cx="5757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t>Low</a:t>
            </a:r>
            <a:endParaRPr sz="1200" b="1"/>
          </a:p>
        </p:txBody>
      </p:sp>
      <p:sp>
        <p:nvSpPr>
          <p:cNvPr id="289" name="Google Shape;289;p19"/>
          <p:cNvSpPr txBox="1"/>
          <p:nvPr/>
        </p:nvSpPr>
        <p:spPr>
          <a:xfrm>
            <a:off x="83000" y="1019250"/>
            <a:ext cx="5757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t>High</a:t>
            </a:r>
            <a:endParaRPr sz="1200" b="1"/>
          </a:p>
        </p:txBody>
      </p:sp>
      <p:sp>
        <p:nvSpPr>
          <p:cNvPr id="290" name="Google Shape;290;p19"/>
          <p:cNvSpPr/>
          <p:nvPr/>
        </p:nvSpPr>
        <p:spPr>
          <a:xfrm>
            <a:off x="1243725" y="1784013"/>
            <a:ext cx="927900" cy="21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i="1"/>
              <a:t>Add and move</a:t>
            </a:r>
            <a:endParaRPr sz="800" i="1"/>
          </a:p>
        </p:txBody>
      </p:sp>
      <p:sp>
        <p:nvSpPr>
          <p:cNvPr id="291" name="Google Shape;291;p19"/>
          <p:cNvSpPr/>
          <p:nvPr/>
        </p:nvSpPr>
        <p:spPr>
          <a:xfrm>
            <a:off x="948450" y="3515988"/>
            <a:ext cx="927900" cy="21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i="1"/>
              <a:t>Add and move</a:t>
            </a:r>
            <a:endParaRPr sz="800" i="1"/>
          </a:p>
        </p:txBody>
      </p:sp>
      <p:sp>
        <p:nvSpPr>
          <p:cNvPr id="292" name="Google Shape;292;p19"/>
          <p:cNvSpPr/>
          <p:nvPr/>
        </p:nvSpPr>
        <p:spPr>
          <a:xfrm>
            <a:off x="3051400" y="1565013"/>
            <a:ext cx="927900" cy="21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i="1"/>
              <a:t>Add and move</a:t>
            </a:r>
            <a:endParaRPr sz="800" i="1"/>
          </a:p>
        </p:txBody>
      </p:sp>
      <p:sp>
        <p:nvSpPr>
          <p:cNvPr id="293" name="Google Shape;293;p19"/>
          <p:cNvSpPr/>
          <p:nvPr/>
        </p:nvSpPr>
        <p:spPr>
          <a:xfrm>
            <a:off x="2567200" y="3432788"/>
            <a:ext cx="927900" cy="21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i="1"/>
              <a:t>Add and move</a:t>
            </a:r>
            <a:endParaRPr sz="800" i="1"/>
          </a:p>
        </p:txBody>
      </p:sp>
      <p:sp>
        <p:nvSpPr>
          <p:cNvPr id="294" name="Google Shape;294;p19"/>
          <p:cNvSpPr/>
          <p:nvPr/>
        </p:nvSpPr>
        <p:spPr>
          <a:xfrm>
            <a:off x="4495750" y="77550"/>
            <a:ext cx="4495800" cy="81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i="1">
                <a:solidFill>
                  <a:schemeClr val="accent6"/>
                </a:solidFill>
              </a:rPr>
              <a:t>NOTE:</a:t>
            </a:r>
            <a:endParaRPr sz="1000" i="1">
              <a:solidFill>
                <a:schemeClr val="accent6"/>
              </a:solidFill>
            </a:endParaRPr>
          </a:p>
          <a:p>
            <a:pPr marL="0" lvl="0" indent="0" algn="l" rtl="0">
              <a:spcBef>
                <a:spcPts val="0"/>
              </a:spcBef>
              <a:spcAft>
                <a:spcPts val="0"/>
              </a:spcAft>
              <a:buNone/>
            </a:pPr>
            <a:r>
              <a:rPr lang="en-GB" sz="1000" i="1">
                <a:solidFill>
                  <a:schemeClr val="accent6"/>
                </a:solidFill>
              </a:rPr>
              <a:t>Use this only as an alternative method if the sentiments (levels of support and resistance) are not known. The matrix in the previous slide is recommended because it is the more comprehensive one</a:t>
            </a:r>
            <a:endParaRPr sz="1000" i="1">
              <a:solidFill>
                <a:schemeClr val="accent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0"/>
          <p:cNvSpPr txBox="1">
            <a:spLocks noGrp="1"/>
          </p:cNvSpPr>
          <p:nvPr>
            <p:ph type="title"/>
          </p:nvPr>
        </p:nvSpPr>
        <p:spPr>
          <a:xfrm>
            <a:off x="1401416" y="215915"/>
            <a:ext cx="7494000" cy="50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GB"/>
              <a:t>Risks and opportunities</a:t>
            </a:r>
            <a:endParaRPr/>
          </a:p>
        </p:txBody>
      </p:sp>
      <p:sp>
        <p:nvSpPr>
          <p:cNvPr id="300" name="Google Shape;300;p20"/>
          <p:cNvSpPr/>
          <p:nvPr/>
        </p:nvSpPr>
        <p:spPr>
          <a:xfrm>
            <a:off x="181200" y="1449025"/>
            <a:ext cx="4390800" cy="3137100"/>
          </a:xfrm>
          <a:prstGeom prst="roundRect">
            <a:avLst>
              <a:gd name="adj" fmla="val 16667"/>
            </a:avLst>
          </a:prstGeom>
          <a:solidFill>
            <a:srgbClr val="FFFFFF"/>
          </a:solidFill>
          <a:ln w="9525" cap="flat" cmpd="sng">
            <a:solidFill>
              <a:srgbClr val="006435"/>
            </a:solidFill>
            <a:prstDash val="solid"/>
            <a:round/>
            <a:headEnd type="none" w="sm" len="sm"/>
            <a:tailEnd type="none" w="sm" len="sm"/>
          </a:ln>
        </p:spPr>
        <p:txBody>
          <a:bodyPr spcFirstLastPara="1" wrap="square" lIns="18000" tIns="18000" rIns="18000" bIns="180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i="0" u="none" strike="noStrike" cap="none">
                <a:solidFill>
                  <a:srgbClr val="006435"/>
                </a:solidFill>
                <a:latin typeface="Arial"/>
                <a:ea typeface="Arial"/>
                <a:cs typeface="Arial"/>
                <a:sym typeface="Arial"/>
              </a:rPr>
              <a:t>Opportunities</a:t>
            </a:r>
            <a:endParaRPr sz="1200" b="1" i="0" u="none" strike="noStrike" cap="none">
              <a:solidFill>
                <a:srgbClr val="006435"/>
              </a:solidFill>
              <a:latin typeface="Arial"/>
              <a:ea typeface="Arial"/>
              <a:cs typeface="Arial"/>
              <a:sym typeface="Arial"/>
            </a:endParaRPr>
          </a:p>
          <a:p>
            <a:pPr marL="0" marR="0" lvl="0" indent="0" algn="l" rtl="0">
              <a:lnSpc>
                <a:spcPct val="115000"/>
              </a:lnSpc>
              <a:spcBef>
                <a:spcPts val="0"/>
              </a:spcBef>
              <a:spcAft>
                <a:spcPts val="0"/>
              </a:spcAft>
              <a:buNone/>
            </a:pPr>
            <a:endParaRPr sz="1000">
              <a:solidFill>
                <a:srgbClr val="595959"/>
              </a:solidFill>
            </a:endParaRPr>
          </a:p>
          <a:p>
            <a:pPr marL="0" marR="0" lvl="0" indent="0" algn="l" rtl="0">
              <a:lnSpc>
                <a:spcPct val="115000"/>
              </a:lnSpc>
              <a:spcBef>
                <a:spcPts val="0"/>
              </a:spcBef>
              <a:spcAft>
                <a:spcPts val="0"/>
              </a:spcAft>
              <a:buNone/>
            </a:pPr>
            <a:r>
              <a:rPr lang="en-GB" sz="1100" b="1" i="1">
                <a:solidFill>
                  <a:srgbClr val="0000FF"/>
                </a:solidFill>
              </a:rPr>
              <a:t>Add here the opportunities you have identified</a:t>
            </a:r>
            <a:endParaRPr sz="1100" b="1" i="1">
              <a:solidFill>
                <a:srgbClr val="0000FF"/>
              </a:solidFill>
            </a:endParaRPr>
          </a:p>
          <a:p>
            <a:pPr marL="0" marR="0" lvl="0" indent="0" algn="l" rtl="0">
              <a:lnSpc>
                <a:spcPct val="115000"/>
              </a:lnSpc>
              <a:spcBef>
                <a:spcPts val="0"/>
              </a:spcBef>
              <a:spcAft>
                <a:spcPts val="0"/>
              </a:spcAft>
              <a:buNone/>
            </a:pPr>
            <a:endParaRPr sz="1000" i="1">
              <a:solidFill>
                <a:srgbClr val="595959"/>
              </a:solidFill>
            </a:endParaRPr>
          </a:p>
          <a:p>
            <a:pPr marL="0" marR="0" lvl="0" indent="0" algn="l" rtl="0">
              <a:lnSpc>
                <a:spcPct val="115000"/>
              </a:lnSpc>
              <a:spcBef>
                <a:spcPts val="0"/>
              </a:spcBef>
              <a:spcAft>
                <a:spcPts val="0"/>
              </a:spcAft>
              <a:buNone/>
            </a:pPr>
            <a:r>
              <a:rPr lang="en-GB" sz="1000" b="1">
                <a:solidFill>
                  <a:srgbClr val="595959"/>
                </a:solidFill>
              </a:rPr>
              <a:t>Good to consider:</a:t>
            </a:r>
            <a:endParaRPr sz="1000" b="1">
              <a:solidFill>
                <a:srgbClr val="595959"/>
              </a:solidFill>
            </a:endParaRPr>
          </a:p>
          <a:p>
            <a:pPr marL="457200" marR="0" lvl="0" indent="-292100" algn="l" rtl="0">
              <a:lnSpc>
                <a:spcPct val="115000"/>
              </a:lnSpc>
              <a:spcBef>
                <a:spcPts val="0"/>
              </a:spcBef>
              <a:spcAft>
                <a:spcPts val="0"/>
              </a:spcAft>
              <a:buClr>
                <a:srgbClr val="595959"/>
              </a:buClr>
              <a:buSzPts val="1000"/>
              <a:buChar char="●"/>
            </a:pPr>
            <a:r>
              <a:rPr lang="en-GB" sz="1000">
                <a:solidFill>
                  <a:srgbClr val="595959"/>
                </a:solidFill>
              </a:rPr>
              <a:t>Is anyone acting as an advocate already?</a:t>
            </a:r>
            <a:endParaRPr sz="1000">
              <a:solidFill>
                <a:srgbClr val="595959"/>
              </a:solidFill>
            </a:endParaRPr>
          </a:p>
          <a:p>
            <a:pPr marL="457200" marR="0" lvl="0" indent="-292100" algn="l" rtl="0">
              <a:lnSpc>
                <a:spcPct val="115000"/>
              </a:lnSpc>
              <a:spcBef>
                <a:spcPts val="0"/>
              </a:spcBef>
              <a:spcAft>
                <a:spcPts val="0"/>
              </a:spcAft>
              <a:buClr>
                <a:srgbClr val="595959"/>
              </a:buClr>
              <a:buSzPts val="1000"/>
              <a:buChar char="●"/>
            </a:pPr>
            <a:r>
              <a:rPr lang="en-GB" sz="1000">
                <a:solidFill>
                  <a:srgbClr val="595959"/>
                </a:solidFill>
              </a:rPr>
              <a:t>How can you engage and empower Champions (supportive and influential stakeholders) to act as advocates and help bring others on board?</a:t>
            </a:r>
            <a:endParaRPr sz="1000">
              <a:solidFill>
                <a:srgbClr val="595959"/>
              </a:solidFill>
            </a:endParaRPr>
          </a:p>
          <a:p>
            <a:pPr marL="457200" marR="0" lvl="0" indent="-292100" algn="l" rtl="0">
              <a:lnSpc>
                <a:spcPct val="115000"/>
              </a:lnSpc>
              <a:spcBef>
                <a:spcPts val="0"/>
              </a:spcBef>
              <a:spcAft>
                <a:spcPts val="0"/>
              </a:spcAft>
              <a:buClr>
                <a:srgbClr val="595959"/>
              </a:buClr>
              <a:buSzPts val="1000"/>
              <a:buChar char="●"/>
            </a:pPr>
            <a:r>
              <a:rPr lang="en-GB" sz="1000">
                <a:solidFill>
                  <a:srgbClr val="595959"/>
                </a:solidFill>
              </a:rPr>
              <a:t>Can you help empower Advocates to become Champions within their teams / communities / organisations if not in the wider environment?</a:t>
            </a:r>
            <a:endParaRPr sz="1000">
              <a:solidFill>
                <a:srgbClr val="595959"/>
              </a:solidFill>
            </a:endParaRPr>
          </a:p>
          <a:p>
            <a:pPr marL="457200" marR="0" lvl="0" indent="-292100" algn="l" rtl="0">
              <a:lnSpc>
                <a:spcPct val="115000"/>
              </a:lnSpc>
              <a:spcBef>
                <a:spcPts val="0"/>
              </a:spcBef>
              <a:spcAft>
                <a:spcPts val="0"/>
              </a:spcAft>
              <a:buClr>
                <a:srgbClr val="595959"/>
              </a:buClr>
              <a:buSzPts val="1000"/>
              <a:buChar char="●"/>
            </a:pPr>
            <a:r>
              <a:rPr lang="en-GB" sz="1000">
                <a:solidFill>
                  <a:srgbClr val="595959"/>
                </a:solidFill>
              </a:rPr>
              <a:t>Can you build working groups and community around powerful supportive stakeholders so that they help drive change management locally?</a:t>
            </a:r>
            <a:endParaRPr sz="1000">
              <a:solidFill>
                <a:srgbClr val="595959"/>
              </a:solidFill>
            </a:endParaRPr>
          </a:p>
          <a:p>
            <a:pPr marL="457200" marR="0" lvl="0" indent="-292100" algn="l" rtl="0">
              <a:lnSpc>
                <a:spcPct val="115000"/>
              </a:lnSpc>
              <a:spcBef>
                <a:spcPts val="0"/>
              </a:spcBef>
              <a:spcAft>
                <a:spcPts val="0"/>
              </a:spcAft>
              <a:buClr>
                <a:srgbClr val="595959"/>
              </a:buClr>
              <a:buSzPts val="1000"/>
              <a:buChar char="●"/>
            </a:pPr>
            <a:r>
              <a:rPr lang="en-GB" sz="1000">
                <a:solidFill>
                  <a:srgbClr val="595959"/>
                </a:solidFill>
              </a:rPr>
              <a:t>Can sentiments be improved so that Observers become supportive and the resistant become neutral or supportive?</a:t>
            </a:r>
            <a:endParaRPr sz="1000">
              <a:solidFill>
                <a:srgbClr val="595959"/>
              </a:solidFill>
            </a:endParaRPr>
          </a:p>
          <a:p>
            <a:pPr marL="0" marR="0" lvl="0" indent="0" algn="l" rtl="0">
              <a:lnSpc>
                <a:spcPct val="115000"/>
              </a:lnSpc>
              <a:spcBef>
                <a:spcPts val="0"/>
              </a:spcBef>
              <a:spcAft>
                <a:spcPts val="0"/>
              </a:spcAft>
              <a:buNone/>
            </a:pPr>
            <a:endParaRPr sz="1000">
              <a:solidFill>
                <a:srgbClr val="595959"/>
              </a:solidFill>
            </a:endParaRPr>
          </a:p>
        </p:txBody>
      </p:sp>
      <p:sp>
        <p:nvSpPr>
          <p:cNvPr id="301" name="Google Shape;301;p20"/>
          <p:cNvSpPr/>
          <p:nvPr/>
        </p:nvSpPr>
        <p:spPr>
          <a:xfrm>
            <a:off x="4675925" y="1448975"/>
            <a:ext cx="4390800" cy="3137100"/>
          </a:xfrm>
          <a:prstGeom prst="roundRect">
            <a:avLst>
              <a:gd name="adj" fmla="val 16667"/>
            </a:avLst>
          </a:prstGeom>
          <a:solidFill>
            <a:srgbClr val="FFFFFF"/>
          </a:solidFill>
          <a:ln w="9525" cap="flat" cmpd="sng">
            <a:solidFill>
              <a:srgbClr val="980000"/>
            </a:solidFill>
            <a:prstDash val="solid"/>
            <a:round/>
            <a:headEnd type="none" w="sm" len="sm"/>
            <a:tailEnd type="none" w="sm" len="sm"/>
          </a:ln>
        </p:spPr>
        <p:txBody>
          <a:bodyPr spcFirstLastPara="1" wrap="square" lIns="18000" tIns="18000" rIns="18000" bIns="180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i="0" u="none" strike="noStrike" cap="none">
                <a:solidFill>
                  <a:srgbClr val="980000"/>
                </a:solidFill>
                <a:latin typeface="Arial"/>
                <a:ea typeface="Arial"/>
                <a:cs typeface="Arial"/>
                <a:sym typeface="Arial"/>
              </a:rPr>
              <a:t>Risks</a:t>
            </a:r>
            <a:endParaRPr sz="1200" b="1" i="0" u="none" strike="noStrike" cap="none">
              <a:solidFill>
                <a:srgbClr val="980000"/>
              </a:solidFill>
              <a:latin typeface="Arial"/>
              <a:ea typeface="Arial"/>
              <a:cs typeface="Arial"/>
              <a:sym typeface="Arial"/>
            </a:endParaRPr>
          </a:p>
          <a:p>
            <a:pPr marL="0" lvl="0" indent="0" algn="l" rtl="0">
              <a:lnSpc>
                <a:spcPct val="115000"/>
              </a:lnSpc>
              <a:spcBef>
                <a:spcPts val="0"/>
              </a:spcBef>
              <a:spcAft>
                <a:spcPts val="0"/>
              </a:spcAft>
              <a:buNone/>
            </a:pPr>
            <a:endParaRPr sz="1000" i="1">
              <a:solidFill>
                <a:srgbClr val="595959"/>
              </a:solidFill>
            </a:endParaRPr>
          </a:p>
          <a:p>
            <a:pPr marL="0" lvl="0" indent="0" algn="l" rtl="0">
              <a:lnSpc>
                <a:spcPct val="115000"/>
              </a:lnSpc>
              <a:spcBef>
                <a:spcPts val="0"/>
              </a:spcBef>
              <a:spcAft>
                <a:spcPts val="0"/>
              </a:spcAft>
              <a:buNone/>
            </a:pPr>
            <a:r>
              <a:rPr lang="en-GB" sz="1100" b="1" i="1">
                <a:solidFill>
                  <a:srgbClr val="0000FF"/>
                </a:solidFill>
              </a:rPr>
              <a:t>Add here the opportunities you have identified</a:t>
            </a:r>
            <a:endParaRPr sz="1100" b="1" i="1">
              <a:solidFill>
                <a:srgbClr val="0000FF"/>
              </a:solidFill>
            </a:endParaRPr>
          </a:p>
          <a:p>
            <a:pPr marL="0" marR="0" lvl="0" indent="0" algn="l" rtl="0">
              <a:lnSpc>
                <a:spcPct val="115000"/>
              </a:lnSpc>
              <a:spcBef>
                <a:spcPts val="0"/>
              </a:spcBef>
              <a:spcAft>
                <a:spcPts val="0"/>
              </a:spcAft>
              <a:buNone/>
            </a:pPr>
            <a:endParaRPr sz="1000">
              <a:solidFill>
                <a:srgbClr val="595959"/>
              </a:solidFill>
            </a:endParaRPr>
          </a:p>
          <a:p>
            <a:pPr marL="0" marR="0" lvl="0" indent="0" algn="l" rtl="0">
              <a:lnSpc>
                <a:spcPct val="115000"/>
              </a:lnSpc>
              <a:spcBef>
                <a:spcPts val="0"/>
              </a:spcBef>
              <a:spcAft>
                <a:spcPts val="0"/>
              </a:spcAft>
              <a:buNone/>
            </a:pPr>
            <a:r>
              <a:rPr lang="en-GB" sz="1000" b="1">
                <a:solidFill>
                  <a:srgbClr val="595959"/>
                </a:solidFill>
              </a:rPr>
              <a:t>Good to consider:</a:t>
            </a:r>
            <a:endParaRPr sz="1000" b="1">
              <a:solidFill>
                <a:srgbClr val="595959"/>
              </a:solidFill>
            </a:endParaRPr>
          </a:p>
          <a:p>
            <a:pPr marL="457200" marR="0" lvl="0" indent="-292100" algn="l" rtl="0">
              <a:lnSpc>
                <a:spcPct val="115000"/>
              </a:lnSpc>
              <a:spcBef>
                <a:spcPts val="0"/>
              </a:spcBef>
              <a:spcAft>
                <a:spcPts val="0"/>
              </a:spcAft>
              <a:buClr>
                <a:srgbClr val="595959"/>
              </a:buClr>
              <a:buSzPts val="1000"/>
              <a:buChar char="●"/>
            </a:pPr>
            <a:r>
              <a:rPr lang="en-GB" sz="1000">
                <a:solidFill>
                  <a:srgbClr val="595959"/>
                </a:solidFill>
              </a:rPr>
              <a:t>What makes the Blockers and Opposers resistant? </a:t>
            </a:r>
            <a:endParaRPr sz="1000">
              <a:solidFill>
                <a:srgbClr val="595959"/>
              </a:solidFill>
            </a:endParaRPr>
          </a:p>
          <a:p>
            <a:pPr marL="457200" marR="0" lvl="0" indent="-292100" algn="l" rtl="0">
              <a:lnSpc>
                <a:spcPct val="115000"/>
              </a:lnSpc>
              <a:spcBef>
                <a:spcPts val="0"/>
              </a:spcBef>
              <a:spcAft>
                <a:spcPts val="0"/>
              </a:spcAft>
              <a:buClr>
                <a:srgbClr val="595959"/>
              </a:buClr>
              <a:buSzPts val="1000"/>
              <a:buChar char="●"/>
            </a:pPr>
            <a:r>
              <a:rPr lang="en-GB" sz="1000">
                <a:solidFill>
                  <a:srgbClr val="595959"/>
                </a:solidFill>
              </a:rPr>
              <a:t>Are there any stakeholder needs that the project will not be able to address and what would be the impact of this?</a:t>
            </a:r>
            <a:endParaRPr sz="1000">
              <a:solidFill>
                <a:srgbClr val="595959"/>
              </a:solidFill>
            </a:endParaRPr>
          </a:p>
          <a:p>
            <a:pPr marL="457200" marR="0" lvl="0" indent="-292100" algn="l" rtl="0">
              <a:lnSpc>
                <a:spcPct val="115000"/>
              </a:lnSpc>
              <a:spcBef>
                <a:spcPts val="0"/>
              </a:spcBef>
              <a:spcAft>
                <a:spcPts val="0"/>
              </a:spcAft>
              <a:buClr>
                <a:srgbClr val="595959"/>
              </a:buClr>
              <a:buSzPts val="1000"/>
              <a:buChar char="●"/>
            </a:pPr>
            <a:r>
              <a:rPr lang="en-GB" sz="1000">
                <a:solidFill>
                  <a:srgbClr val="595959"/>
                </a:solidFill>
              </a:rPr>
              <a:t>Is there any risk that the level of support might drop?</a:t>
            </a:r>
            <a:endParaRPr sz="1000">
              <a:solidFill>
                <a:srgbClr val="595959"/>
              </a:solidFill>
            </a:endParaRPr>
          </a:p>
          <a:p>
            <a:pPr marL="457200" marR="0" lvl="0" indent="-292100" algn="l" rtl="0">
              <a:lnSpc>
                <a:spcPct val="115000"/>
              </a:lnSpc>
              <a:spcBef>
                <a:spcPts val="0"/>
              </a:spcBef>
              <a:spcAft>
                <a:spcPts val="0"/>
              </a:spcAft>
              <a:buClr>
                <a:srgbClr val="595959"/>
              </a:buClr>
              <a:buSzPts val="1000"/>
              <a:buChar char="●"/>
            </a:pPr>
            <a:r>
              <a:rPr lang="en-GB" sz="1000">
                <a:solidFill>
                  <a:srgbClr val="595959"/>
                </a:solidFill>
              </a:rPr>
              <a:t>Is there a chance that Blockers might influence Opposers and Observers? </a:t>
            </a:r>
            <a:endParaRPr sz="1000">
              <a:solidFill>
                <a:srgbClr val="595959"/>
              </a:solidFill>
            </a:endParaRPr>
          </a:p>
          <a:p>
            <a:pPr marL="457200" marR="0" lvl="0" indent="-292100" algn="l" rtl="0">
              <a:lnSpc>
                <a:spcPct val="115000"/>
              </a:lnSpc>
              <a:spcBef>
                <a:spcPts val="0"/>
              </a:spcBef>
              <a:spcAft>
                <a:spcPts val="0"/>
              </a:spcAft>
              <a:buClr>
                <a:srgbClr val="595959"/>
              </a:buClr>
              <a:buSzPts val="1000"/>
              <a:buChar char="●"/>
            </a:pPr>
            <a:r>
              <a:rPr lang="en-GB" sz="1000">
                <a:solidFill>
                  <a:srgbClr val="595959"/>
                </a:solidFill>
              </a:rPr>
              <a:t>If a team has a high saturation of Opposers, can they collectively have big influence and turn into a Blocker?</a:t>
            </a:r>
            <a:endParaRPr sz="1000">
              <a:solidFill>
                <a:srgbClr val="595959"/>
              </a:solidFill>
            </a:endParaRPr>
          </a:p>
          <a:p>
            <a:pPr marL="457200" marR="0" lvl="0" indent="-292100" algn="l" rtl="0">
              <a:lnSpc>
                <a:spcPct val="115000"/>
              </a:lnSpc>
              <a:spcBef>
                <a:spcPts val="0"/>
              </a:spcBef>
              <a:spcAft>
                <a:spcPts val="0"/>
              </a:spcAft>
              <a:buClr>
                <a:srgbClr val="595959"/>
              </a:buClr>
              <a:buSzPts val="1000"/>
              <a:buChar char="●"/>
            </a:pPr>
            <a:r>
              <a:rPr lang="en-GB" sz="1000">
                <a:solidFill>
                  <a:srgbClr val="595959"/>
                </a:solidFill>
              </a:rPr>
              <a:t>Are there any other external factors that need to be considered?</a:t>
            </a:r>
            <a:endParaRPr sz="1000">
              <a:solidFill>
                <a:srgbClr val="595959"/>
              </a:solidFill>
            </a:endParaRPr>
          </a:p>
          <a:p>
            <a:pPr marL="457200" marR="0" lvl="0" indent="-292100" algn="l" rtl="0">
              <a:lnSpc>
                <a:spcPct val="115000"/>
              </a:lnSpc>
              <a:spcBef>
                <a:spcPts val="0"/>
              </a:spcBef>
              <a:spcAft>
                <a:spcPts val="0"/>
              </a:spcAft>
              <a:buClr>
                <a:srgbClr val="595959"/>
              </a:buClr>
              <a:buSzPts val="1000"/>
              <a:buChar char="●"/>
            </a:pPr>
            <a:r>
              <a:rPr lang="en-GB" sz="1000">
                <a:solidFill>
                  <a:srgbClr val="595959"/>
                </a:solidFill>
              </a:rPr>
              <a:t>To what extent can behaviours be predicted?</a:t>
            </a:r>
            <a:endParaRPr sz="1000">
              <a:solidFill>
                <a:srgbClr val="595959"/>
              </a:solidFill>
            </a:endParaRPr>
          </a:p>
          <a:p>
            <a:pPr marL="0" marR="0" lvl="0" indent="0" algn="l" rtl="0">
              <a:lnSpc>
                <a:spcPct val="115000"/>
              </a:lnSpc>
              <a:spcBef>
                <a:spcPts val="1600"/>
              </a:spcBef>
              <a:spcAft>
                <a:spcPts val="1600"/>
              </a:spcAft>
              <a:buClr>
                <a:srgbClr val="000000"/>
              </a:buClr>
              <a:buSzPts val="1000"/>
              <a:buFont typeface="Arial"/>
              <a:buNone/>
            </a:pPr>
            <a:endParaRPr sz="1000" b="0" i="0" u="none" strike="noStrike" cap="none">
              <a:solidFill>
                <a:srgbClr val="595959"/>
              </a:solidFill>
              <a:latin typeface="Arial"/>
              <a:ea typeface="Arial"/>
              <a:cs typeface="Arial"/>
              <a:sym typeface="Arial"/>
            </a:endParaRPr>
          </a:p>
        </p:txBody>
      </p:sp>
      <p:sp>
        <p:nvSpPr>
          <p:cNvPr id="302" name="Google Shape;302;p20"/>
          <p:cNvSpPr txBox="1">
            <a:spLocks noGrp="1"/>
          </p:cNvSpPr>
          <p:nvPr>
            <p:ph type="body" idx="1"/>
          </p:nvPr>
        </p:nvSpPr>
        <p:spPr>
          <a:xfrm>
            <a:off x="208725" y="858077"/>
            <a:ext cx="8686800" cy="7212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GB" sz="1400"/>
              <a:t>Once you have completed the relevant analyses and categorisation, note down any resulting risks and opportunities </a:t>
            </a:r>
            <a:endParaRPr sz="1400"/>
          </a:p>
          <a:p>
            <a:pPr marL="0" lvl="0" indent="0" algn="l" rtl="0">
              <a:spcBef>
                <a:spcPts val="640"/>
              </a:spcBef>
              <a:spcAft>
                <a:spcPts val="0"/>
              </a:spcAft>
              <a:buNone/>
            </a:pPr>
            <a:endParaRPr sz="1400"/>
          </a:p>
        </p:txBody>
      </p:sp>
      <p:pic>
        <p:nvPicPr>
          <p:cNvPr id="303" name="Google Shape;303;p20"/>
          <p:cNvPicPr preferRelativeResize="0"/>
          <p:nvPr/>
        </p:nvPicPr>
        <p:blipFill rotWithShape="1">
          <a:blip r:embed="rId3">
            <a:alphaModFix/>
          </a:blip>
          <a:srcRect/>
          <a:stretch/>
        </p:blipFill>
        <p:spPr>
          <a:xfrm>
            <a:off x="6126374" y="1503276"/>
            <a:ext cx="416600" cy="369425"/>
          </a:xfrm>
          <a:prstGeom prst="rect">
            <a:avLst/>
          </a:prstGeom>
          <a:noFill/>
          <a:ln>
            <a:noFill/>
          </a:ln>
        </p:spPr>
      </p:pic>
      <p:pic>
        <p:nvPicPr>
          <p:cNvPr id="304" name="Google Shape;304;p20"/>
          <p:cNvPicPr preferRelativeResize="0"/>
          <p:nvPr/>
        </p:nvPicPr>
        <p:blipFill rotWithShape="1">
          <a:blip r:embed="rId4">
            <a:alphaModFix/>
          </a:blip>
          <a:srcRect/>
          <a:stretch/>
        </p:blipFill>
        <p:spPr>
          <a:xfrm>
            <a:off x="1359630" y="1503280"/>
            <a:ext cx="432824" cy="369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21" descr="A screen shot of a computer&#10;&#10;Description generated with high confidence"/>
          <p:cNvPicPr preferRelativeResize="0"/>
          <p:nvPr/>
        </p:nvPicPr>
        <p:blipFill rotWithShape="1">
          <a:blip r:embed="rId3">
            <a:alphaModFix/>
          </a:blip>
          <a:srcRect/>
          <a:stretch/>
        </p:blipFill>
        <p:spPr>
          <a:xfrm>
            <a:off x="-8670" y="1"/>
            <a:ext cx="9181317" cy="5171060"/>
          </a:xfrm>
          <a:prstGeom prst="rect">
            <a:avLst/>
          </a:prstGeom>
          <a:noFill/>
          <a:ln>
            <a:noFill/>
          </a:ln>
        </p:spPr>
      </p:pic>
      <p:sp>
        <p:nvSpPr>
          <p:cNvPr id="310" name="Google Shape;310;p21"/>
          <p:cNvSpPr/>
          <p:nvPr/>
        </p:nvSpPr>
        <p:spPr>
          <a:xfrm>
            <a:off x="-4195" y="-20"/>
            <a:ext cx="9189900" cy="5171100"/>
          </a:xfrm>
          <a:prstGeom prst="rect">
            <a:avLst/>
          </a:prstGeom>
          <a:solidFill>
            <a:srgbClr val="006435">
              <a:alpha val="68235"/>
            </a:srgbClr>
          </a:solid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Clr>
                <a:srgbClr val="000000"/>
              </a:buClr>
              <a:buSzPts val="300"/>
              <a:buFont typeface="Arial"/>
              <a:buNone/>
            </a:pPr>
            <a:endParaRPr sz="1200" b="0" i="0" u="none" strike="noStrike" cap="none">
              <a:solidFill>
                <a:schemeClr val="lt1"/>
              </a:solidFill>
              <a:latin typeface="Arial"/>
              <a:ea typeface="Arial"/>
              <a:cs typeface="Arial"/>
              <a:sym typeface="Arial"/>
            </a:endParaRPr>
          </a:p>
        </p:txBody>
      </p:sp>
      <p:sp>
        <p:nvSpPr>
          <p:cNvPr id="311" name="Google Shape;311;p21"/>
          <p:cNvSpPr/>
          <p:nvPr/>
        </p:nvSpPr>
        <p:spPr>
          <a:xfrm>
            <a:off x="0" y="392"/>
            <a:ext cx="9181500" cy="889800"/>
          </a:xfrm>
          <a:prstGeom prst="rect">
            <a:avLst/>
          </a:prstGeom>
          <a:solidFill>
            <a:srgbClr val="006435">
              <a:alpha val="60000"/>
            </a:srgbClr>
          </a:solid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Clr>
                <a:srgbClr val="000000"/>
              </a:buClr>
              <a:buSzPts val="300"/>
              <a:buFont typeface="Arial"/>
              <a:buNone/>
            </a:pPr>
            <a:endParaRPr sz="1200" b="0" i="0" u="none" strike="noStrike" cap="none">
              <a:solidFill>
                <a:schemeClr val="lt1"/>
              </a:solidFill>
              <a:latin typeface="Arial"/>
              <a:ea typeface="Arial"/>
              <a:cs typeface="Arial"/>
              <a:sym typeface="Arial"/>
            </a:endParaRPr>
          </a:p>
        </p:txBody>
      </p:sp>
      <p:pic>
        <p:nvPicPr>
          <p:cNvPr id="312" name="Google Shape;312;p21"/>
          <p:cNvPicPr preferRelativeResize="0"/>
          <p:nvPr/>
        </p:nvPicPr>
        <p:blipFill rotWithShape="1">
          <a:blip r:embed="rId4">
            <a:alphaModFix/>
          </a:blip>
          <a:srcRect/>
          <a:stretch/>
        </p:blipFill>
        <p:spPr>
          <a:xfrm>
            <a:off x="244557" y="186593"/>
            <a:ext cx="798600" cy="512100"/>
          </a:xfrm>
          <a:prstGeom prst="rect">
            <a:avLst/>
          </a:prstGeom>
          <a:noFill/>
          <a:ln>
            <a:noFill/>
          </a:ln>
        </p:spPr>
      </p:pic>
      <p:sp>
        <p:nvSpPr>
          <p:cNvPr id="313" name="Google Shape;313;p21"/>
          <p:cNvSpPr txBox="1"/>
          <p:nvPr/>
        </p:nvSpPr>
        <p:spPr>
          <a:xfrm>
            <a:off x="1251748" y="1556669"/>
            <a:ext cx="7007100" cy="1945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40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1"/>
          <p:cNvSpPr txBox="1"/>
          <p:nvPr/>
        </p:nvSpPr>
        <p:spPr>
          <a:xfrm>
            <a:off x="7082287" y="4736980"/>
            <a:ext cx="27432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0" i="0" u="none" strike="noStrike" cap="none">
                <a:solidFill>
                  <a:schemeClr val="lt1"/>
                </a:solidFill>
                <a:latin typeface="Arial"/>
                <a:ea typeface="Arial"/>
                <a:cs typeface="Arial"/>
                <a:sym typeface="Arial"/>
              </a:rPr>
              <a:t>@ Crown copyright</a:t>
            </a:r>
            <a:endParaRPr sz="1400" b="0" i="0" u="none" strike="noStrike" cap="none">
              <a:solidFill>
                <a:srgbClr val="000000"/>
              </a:solidFill>
              <a:latin typeface="Arial"/>
              <a:ea typeface="Arial"/>
              <a:cs typeface="Arial"/>
              <a:sym typeface="Arial"/>
            </a:endParaRPr>
          </a:p>
        </p:txBody>
      </p:sp>
      <p:sp>
        <p:nvSpPr>
          <p:cNvPr id="315" name="Google Shape;315;p21"/>
          <p:cNvSpPr txBox="1"/>
          <p:nvPr/>
        </p:nvSpPr>
        <p:spPr>
          <a:xfrm>
            <a:off x="1251748" y="1556669"/>
            <a:ext cx="7007100" cy="1945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a:solidFill>
                  <a:schemeClr val="lt1"/>
                </a:solidFill>
              </a:rPr>
              <a:t>Set targets for where you want and can get to</a:t>
            </a:r>
            <a:endParaRPr sz="40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2"/>
          <p:cNvSpPr txBox="1">
            <a:spLocks noGrp="1"/>
          </p:cNvSpPr>
          <p:nvPr>
            <p:ph type="title"/>
          </p:nvPr>
        </p:nvSpPr>
        <p:spPr>
          <a:xfrm>
            <a:off x="1201391" y="120665"/>
            <a:ext cx="7494000" cy="50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GB"/>
              <a:t>Setting change management targets for each stakeholder group</a:t>
            </a:r>
            <a:endParaRPr/>
          </a:p>
        </p:txBody>
      </p:sp>
      <p:sp>
        <p:nvSpPr>
          <p:cNvPr id="321" name="Google Shape;321;p22"/>
          <p:cNvSpPr txBox="1">
            <a:spLocks noGrp="1"/>
          </p:cNvSpPr>
          <p:nvPr>
            <p:ph type="body" idx="1"/>
          </p:nvPr>
        </p:nvSpPr>
        <p:spPr>
          <a:xfrm>
            <a:off x="208725" y="934275"/>
            <a:ext cx="8849400" cy="50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40"/>
              </a:spcBef>
              <a:spcAft>
                <a:spcPts val="0"/>
              </a:spcAft>
              <a:buSzPts val="1800"/>
              <a:buNone/>
            </a:pPr>
            <a:r>
              <a:rPr lang="en-GB" sz="1000">
                <a:solidFill>
                  <a:schemeClr val="accent6"/>
                </a:solidFill>
              </a:rPr>
              <a:t>Below is a recommended set of high-level targets associated with each type of stakeholder. However, this list is not exhaustive or prescriptive and it might not be relevant to every individual within the stakeholder group. It is up to you to establish these based on the categorisation you use and the knowledge you have for each stakeholder or stakeholder group</a:t>
            </a:r>
            <a:endParaRPr sz="1000">
              <a:solidFill>
                <a:schemeClr val="accent6"/>
              </a:solidFill>
            </a:endParaRPr>
          </a:p>
        </p:txBody>
      </p:sp>
      <p:graphicFrame>
        <p:nvGraphicFramePr>
          <p:cNvPr id="322" name="Google Shape;322;p22"/>
          <p:cNvGraphicFramePr/>
          <p:nvPr/>
        </p:nvGraphicFramePr>
        <p:xfrm>
          <a:off x="208725" y="1512975"/>
          <a:ext cx="8762975" cy="2274055"/>
        </p:xfrm>
        <a:graphic>
          <a:graphicData uri="http://schemas.openxmlformats.org/drawingml/2006/table">
            <a:tbl>
              <a:tblPr>
                <a:noFill/>
                <a:tableStyleId>{8891CC0D-0F84-4709-9C57-4D69F3608996}</a:tableStyleId>
              </a:tblPr>
              <a:tblGrid>
                <a:gridCol w="1546825">
                  <a:extLst>
                    <a:ext uri="{9D8B030D-6E8A-4147-A177-3AD203B41FA5}">
                      <a16:colId xmlns:a16="http://schemas.microsoft.com/office/drawing/2014/main" val="20000"/>
                    </a:ext>
                  </a:extLst>
                </a:gridCol>
                <a:gridCol w="7216150">
                  <a:extLst>
                    <a:ext uri="{9D8B030D-6E8A-4147-A177-3AD203B41FA5}">
                      <a16:colId xmlns:a16="http://schemas.microsoft.com/office/drawing/2014/main" val="20001"/>
                    </a:ext>
                  </a:extLst>
                </a:gridCol>
              </a:tblGrid>
              <a:tr h="203000">
                <a:tc rowSpan="2">
                  <a:txBody>
                    <a:bodyPr/>
                    <a:lstStyle/>
                    <a:p>
                      <a:pPr marL="0" marR="0" lvl="0" indent="0" algn="l" rtl="0">
                        <a:lnSpc>
                          <a:spcPct val="100000"/>
                        </a:lnSpc>
                        <a:spcBef>
                          <a:spcPts val="0"/>
                        </a:spcBef>
                        <a:spcAft>
                          <a:spcPts val="0"/>
                        </a:spcAft>
                        <a:buClr>
                          <a:srgbClr val="000000"/>
                        </a:buClr>
                        <a:buSzPts val="900"/>
                        <a:buFont typeface="Arial"/>
                        <a:buNone/>
                      </a:pPr>
                      <a:r>
                        <a:rPr lang="en-GB" sz="1000" b="1">
                          <a:solidFill>
                            <a:srgbClr val="FFFFFF"/>
                          </a:solidFill>
                        </a:rPr>
                        <a:t>Stakeholder category</a:t>
                      </a:r>
                      <a:endParaRPr sz="1000" b="1" u="none" strike="noStrike" cap="none">
                        <a:solidFill>
                          <a:srgbClr val="FFFFFF"/>
                        </a:solidFill>
                      </a:endParaRPr>
                    </a:p>
                  </a:txBody>
                  <a:tcPr marL="18000" marR="18000" marT="18000" marB="18000">
                    <a:solidFill>
                      <a:srgbClr val="006C56"/>
                    </a:solidFill>
                  </a:tcPr>
                </a:tc>
                <a:tc rowSpan="2">
                  <a:txBody>
                    <a:bodyPr/>
                    <a:lstStyle/>
                    <a:p>
                      <a:pPr marL="0" marR="0" lvl="0" indent="0" algn="l" rtl="0">
                        <a:lnSpc>
                          <a:spcPct val="100000"/>
                        </a:lnSpc>
                        <a:spcBef>
                          <a:spcPts val="0"/>
                        </a:spcBef>
                        <a:spcAft>
                          <a:spcPts val="0"/>
                        </a:spcAft>
                        <a:buClr>
                          <a:srgbClr val="000000"/>
                        </a:buClr>
                        <a:buSzPts val="900"/>
                        <a:buFont typeface="Arial"/>
                        <a:buNone/>
                      </a:pPr>
                      <a:r>
                        <a:rPr lang="en-GB" sz="1000" b="1">
                          <a:solidFill>
                            <a:srgbClr val="FFFFFF"/>
                          </a:solidFill>
                        </a:rPr>
                        <a:t>Target: </a:t>
                      </a:r>
                      <a:r>
                        <a:rPr lang="en-GB" sz="1000" b="1" u="none" strike="noStrike" cap="none">
                          <a:solidFill>
                            <a:srgbClr val="FFFFFF"/>
                          </a:solidFill>
                        </a:rPr>
                        <a:t>What are we trying to achieve with the </a:t>
                      </a:r>
                      <a:r>
                        <a:rPr lang="en-GB" sz="1000" b="1">
                          <a:solidFill>
                            <a:srgbClr val="FFFFFF"/>
                          </a:solidFill>
                        </a:rPr>
                        <a:t>use of</a:t>
                      </a:r>
                      <a:r>
                        <a:rPr lang="en-GB" sz="1000" b="1" u="none" strike="noStrike" cap="none">
                          <a:solidFill>
                            <a:srgbClr val="FFFFFF"/>
                          </a:solidFill>
                        </a:rPr>
                        <a:t> change management? (these are recommendations only)</a:t>
                      </a:r>
                      <a:endParaRPr sz="1000" b="1" u="none" strike="noStrike" cap="none">
                        <a:solidFill>
                          <a:srgbClr val="FFFFFF"/>
                        </a:solidFill>
                      </a:endParaRPr>
                    </a:p>
                  </a:txBody>
                  <a:tcPr marL="18000" marR="18000" marT="18000" marB="18000">
                    <a:solidFill>
                      <a:srgbClr val="006C56"/>
                    </a:solidFill>
                  </a:tcPr>
                </a:tc>
                <a:extLst>
                  <a:ext uri="{0D108BD9-81ED-4DB2-BD59-A6C34878D82A}">
                    <a16:rowId xmlns:a16="http://schemas.microsoft.com/office/drawing/2014/main" val="10000"/>
                  </a:ext>
                </a:extLst>
              </a:tr>
              <a:tr h="100000">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234475">
                <a:tc>
                  <a:txBody>
                    <a:bodyPr/>
                    <a:lstStyle/>
                    <a:p>
                      <a:pPr marL="0" marR="0" lvl="0" indent="0" algn="l" rtl="0">
                        <a:lnSpc>
                          <a:spcPct val="100000"/>
                        </a:lnSpc>
                        <a:spcBef>
                          <a:spcPts val="0"/>
                        </a:spcBef>
                        <a:spcAft>
                          <a:spcPts val="0"/>
                        </a:spcAft>
                        <a:buNone/>
                      </a:pPr>
                      <a:r>
                        <a:rPr lang="en-GB" sz="1000" b="1"/>
                        <a:t>Champion</a:t>
                      </a:r>
                      <a:endParaRPr sz="1000" b="1"/>
                    </a:p>
                  </a:txBody>
                  <a:tcPr marL="18000" marR="18000" marT="18000" marB="180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n-GB" sz="950">
                          <a:solidFill>
                            <a:srgbClr val="595959"/>
                          </a:solidFill>
                        </a:rPr>
                        <a:t>1) Keep them supportive</a:t>
                      </a:r>
                      <a:endParaRPr sz="950">
                        <a:solidFill>
                          <a:srgbClr val="595959"/>
                        </a:solidFill>
                      </a:endParaRPr>
                    </a:p>
                    <a:p>
                      <a:pPr marL="0" lvl="0" indent="0" algn="l" rtl="0">
                        <a:spcBef>
                          <a:spcPts val="0"/>
                        </a:spcBef>
                        <a:spcAft>
                          <a:spcPts val="0"/>
                        </a:spcAft>
                        <a:buNone/>
                      </a:pPr>
                      <a:r>
                        <a:rPr lang="en-GB" sz="950">
                          <a:solidFill>
                            <a:srgbClr val="595959"/>
                          </a:solidFill>
                        </a:rPr>
                        <a:t>2) Engage, empower and educate them to act as advocates</a:t>
                      </a:r>
                      <a:endParaRPr sz="950">
                        <a:solidFill>
                          <a:srgbClr val="595959"/>
                        </a:solidFill>
                      </a:endParaRPr>
                    </a:p>
                    <a:p>
                      <a:pPr marL="0" lvl="0" indent="0" algn="l" rtl="0">
                        <a:spcBef>
                          <a:spcPts val="0"/>
                        </a:spcBef>
                        <a:spcAft>
                          <a:spcPts val="0"/>
                        </a:spcAft>
                        <a:buNone/>
                      </a:pPr>
                      <a:r>
                        <a:rPr lang="en-GB" sz="950">
                          <a:solidFill>
                            <a:srgbClr val="595959"/>
                          </a:solidFill>
                        </a:rPr>
                        <a:t>3) If possible, use them to bring others on board by setting up communities aligned around them</a:t>
                      </a:r>
                      <a:endParaRPr sz="950">
                        <a:solidFill>
                          <a:srgbClr val="595959"/>
                        </a:solidFill>
                      </a:endParaRPr>
                    </a:p>
                  </a:txBody>
                  <a:tcPr marL="18000" marR="18000" marT="18000" marB="180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rgbClr val="EFEFEF"/>
                    </a:solidFill>
                  </a:tcPr>
                </a:tc>
                <a:extLst>
                  <a:ext uri="{0D108BD9-81ED-4DB2-BD59-A6C34878D82A}">
                    <a16:rowId xmlns:a16="http://schemas.microsoft.com/office/drawing/2014/main" val="10002"/>
                  </a:ext>
                </a:extLst>
              </a:tr>
              <a:tr h="234475">
                <a:tc>
                  <a:txBody>
                    <a:bodyPr/>
                    <a:lstStyle/>
                    <a:p>
                      <a:pPr marL="0" marR="0" lvl="0" indent="0" algn="l" rtl="0">
                        <a:lnSpc>
                          <a:spcPct val="100000"/>
                        </a:lnSpc>
                        <a:spcBef>
                          <a:spcPts val="0"/>
                        </a:spcBef>
                        <a:spcAft>
                          <a:spcPts val="0"/>
                        </a:spcAft>
                        <a:buNone/>
                      </a:pPr>
                      <a:r>
                        <a:rPr lang="en-GB" sz="1000" b="1"/>
                        <a:t>Adopter</a:t>
                      </a:r>
                      <a:endParaRPr sz="1000" b="1"/>
                    </a:p>
                  </a:txBody>
                  <a:tcPr marL="18000" marR="18000" marT="18000" marB="180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n-GB" sz="950">
                          <a:solidFill>
                            <a:srgbClr val="595959"/>
                          </a:solidFill>
                        </a:rPr>
                        <a:t>1) Keep them supportive</a:t>
                      </a:r>
                      <a:endParaRPr sz="950">
                        <a:solidFill>
                          <a:srgbClr val="595959"/>
                        </a:solidFill>
                      </a:endParaRPr>
                    </a:p>
                    <a:p>
                      <a:pPr marL="0" lvl="0" indent="0" algn="l" rtl="0">
                        <a:spcBef>
                          <a:spcPts val="0"/>
                        </a:spcBef>
                        <a:spcAft>
                          <a:spcPts val="0"/>
                        </a:spcAft>
                        <a:buNone/>
                      </a:pPr>
                      <a:r>
                        <a:rPr lang="en-GB" sz="950">
                          <a:solidFill>
                            <a:srgbClr val="595959"/>
                          </a:solidFill>
                        </a:rPr>
                        <a:t>2) If possible, empower them to act as advocates within their teams</a:t>
                      </a:r>
                      <a:endParaRPr sz="950">
                        <a:solidFill>
                          <a:srgbClr val="595959"/>
                        </a:solidFill>
                      </a:endParaRPr>
                    </a:p>
                  </a:txBody>
                  <a:tcPr marL="18000" marR="18000" marT="18000" marB="180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rgbClr val="EFEFEF"/>
                    </a:solidFill>
                  </a:tcPr>
                </a:tc>
                <a:extLst>
                  <a:ext uri="{0D108BD9-81ED-4DB2-BD59-A6C34878D82A}">
                    <a16:rowId xmlns:a16="http://schemas.microsoft.com/office/drawing/2014/main" val="10003"/>
                  </a:ext>
                </a:extLst>
              </a:tr>
              <a:tr h="234475">
                <a:tc>
                  <a:txBody>
                    <a:bodyPr/>
                    <a:lstStyle/>
                    <a:p>
                      <a:pPr marL="0" marR="0" lvl="0" indent="0" algn="l" rtl="0">
                        <a:lnSpc>
                          <a:spcPct val="100000"/>
                        </a:lnSpc>
                        <a:spcBef>
                          <a:spcPts val="0"/>
                        </a:spcBef>
                        <a:spcAft>
                          <a:spcPts val="0"/>
                        </a:spcAft>
                        <a:buClr>
                          <a:srgbClr val="000000"/>
                        </a:buClr>
                        <a:buSzPts val="800"/>
                        <a:buFont typeface="Arial"/>
                        <a:buNone/>
                      </a:pPr>
                      <a:r>
                        <a:rPr lang="en-GB" sz="1000" b="1"/>
                        <a:t>Blocker</a:t>
                      </a:r>
                      <a:endParaRPr sz="1000" b="1" u="none" strike="noStrike" cap="none"/>
                    </a:p>
                  </a:txBody>
                  <a:tcPr marL="18000" marR="18000" marT="18000" marB="180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solidFill>
                      <a:srgbClr val="D9EAD3"/>
                    </a:solidFill>
                  </a:tcPr>
                </a:tc>
                <a:tc>
                  <a:txBody>
                    <a:bodyPr/>
                    <a:lstStyle/>
                    <a:p>
                      <a:pPr marL="0" marR="0" lvl="0" indent="0" algn="l" rtl="0">
                        <a:lnSpc>
                          <a:spcPct val="100000"/>
                        </a:lnSpc>
                        <a:spcBef>
                          <a:spcPts val="0"/>
                        </a:spcBef>
                        <a:spcAft>
                          <a:spcPts val="0"/>
                        </a:spcAft>
                        <a:buNone/>
                      </a:pPr>
                      <a:r>
                        <a:rPr lang="en-GB" sz="950">
                          <a:solidFill>
                            <a:srgbClr val="595959"/>
                          </a:solidFill>
                        </a:rPr>
                        <a:t>1) Understand rationale for behaviour and sentiments</a:t>
                      </a:r>
                      <a:endParaRPr sz="950">
                        <a:solidFill>
                          <a:srgbClr val="595959"/>
                        </a:solidFill>
                      </a:endParaRPr>
                    </a:p>
                    <a:p>
                      <a:pPr marL="0" marR="0" lvl="0" indent="0" algn="l" rtl="0">
                        <a:lnSpc>
                          <a:spcPct val="100000"/>
                        </a:lnSpc>
                        <a:spcBef>
                          <a:spcPts val="0"/>
                        </a:spcBef>
                        <a:spcAft>
                          <a:spcPts val="0"/>
                        </a:spcAft>
                        <a:buNone/>
                      </a:pPr>
                      <a:r>
                        <a:rPr lang="en-GB" sz="950">
                          <a:solidFill>
                            <a:srgbClr val="595959"/>
                          </a:solidFill>
                        </a:rPr>
                        <a:t>2) If possible, make them less resistant by meeting their needs or supporting them to resolve challenges</a:t>
                      </a:r>
                      <a:endParaRPr sz="950">
                        <a:solidFill>
                          <a:srgbClr val="595959"/>
                        </a:solidFill>
                      </a:endParaRPr>
                    </a:p>
                    <a:p>
                      <a:pPr marL="0" marR="0" lvl="0" indent="0" algn="l" rtl="0">
                        <a:lnSpc>
                          <a:spcPct val="100000"/>
                        </a:lnSpc>
                        <a:spcBef>
                          <a:spcPts val="0"/>
                        </a:spcBef>
                        <a:spcAft>
                          <a:spcPts val="0"/>
                        </a:spcAft>
                        <a:buNone/>
                      </a:pPr>
                      <a:r>
                        <a:rPr lang="en-GB" sz="950">
                          <a:solidFill>
                            <a:srgbClr val="595959"/>
                          </a:solidFill>
                        </a:rPr>
                        <a:t>3) Monitor and neutralise (if possible) the extent to which they can influence others </a:t>
                      </a:r>
                      <a:endParaRPr sz="950">
                        <a:solidFill>
                          <a:srgbClr val="595959"/>
                        </a:solidFill>
                      </a:endParaRPr>
                    </a:p>
                  </a:txBody>
                  <a:tcPr marL="18000" marR="18000" marT="18000" marB="180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r h="234475">
                <a:tc>
                  <a:txBody>
                    <a:bodyPr/>
                    <a:lstStyle/>
                    <a:p>
                      <a:pPr marL="0" lvl="0" indent="0" algn="l" rtl="0">
                        <a:spcBef>
                          <a:spcPts val="0"/>
                        </a:spcBef>
                        <a:spcAft>
                          <a:spcPts val="0"/>
                        </a:spcAft>
                        <a:buNone/>
                      </a:pPr>
                      <a:r>
                        <a:rPr lang="en-GB" sz="1000" b="1">
                          <a:solidFill>
                            <a:schemeClr val="dk1"/>
                          </a:solidFill>
                        </a:rPr>
                        <a:t>Opposer</a:t>
                      </a:r>
                      <a:endParaRPr sz="1000" b="1"/>
                    </a:p>
                  </a:txBody>
                  <a:tcPr marL="18000" marR="18000" marT="18000" marB="180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sz="950">
                          <a:solidFill>
                            <a:srgbClr val="595959"/>
                          </a:solidFill>
                        </a:rPr>
                        <a:t>1) Understand rationale for behaviour and sentiments</a:t>
                      </a:r>
                      <a:endParaRPr sz="950">
                        <a:solidFill>
                          <a:srgbClr val="595959"/>
                        </a:solidFill>
                      </a:endParaRPr>
                    </a:p>
                    <a:p>
                      <a:pPr marL="0" lvl="0" indent="0" algn="l" rtl="0">
                        <a:spcBef>
                          <a:spcPts val="0"/>
                        </a:spcBef>
                        <a:spcAft>
                          <a:spcPts val="0"/>
                        </a:spcAft>
                        <a:buNone/>
                      </a:pPr>
                      <a:r>
                        <a:rPr lang="en-GB" sz="950">
                          <a:solidFill>
                            <a:srgbClr val="595959"/>
                          </a:solidFill>
                        </a:rPr>
                        <a:t>2) If possible, make them less resistant by meeting their needs or supporting them to resolve challenges</a:t>
                      </a:r>
                      <a:endParaRPr sz="950">
                        <a:solidFill>
                          <a:srgbClr val="595959"/>
                        </a:solidFill>
                      </a:endParaRPr>
                    </a:p>
                    <a:p>
                      <a:pPr marL="0" lvl="0" indent="0" algn="l" rtl="0">
                        <a:spcBef>
                          <a:spcPts val="0"/>
                        </a:spcBef>
                        <a:spcAft>
                          <a:spcPts val="0"/>
                        </a:spcAft>
                        <a:buNone/>
                      </a:pPr>
                      <a:r>
                        <a:rPr lang="en-GB" sz="950">
                          <a:solidFill>
                            <a:srgbClr val="595959"/>
                          </a:solidFill>
                        </a:rPr>
                        <a:t>3) Monitor the extent to which they can influence others and keep them away from Blockers and other Opposers</a:t>
                      </a:r>
                      <a:endParaRPr sz="950">
                        <a:solidFill>
                          <a:srgbClr val="595959"/>
                        </a:solidFill>
                      </a:endParaRPr>
                    </a:p>
                  </a:txBody>
                  <a:tcPr marL="18000" marR="18000" marT="18000" marB="180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34475">
                <a:tc>
                  <a:txBody>
                    <a:bodyPr/>
                    <a:lstStyle/>
                    <a:p>
                      <a:pPr marL="0" marR="0" lvl="0" indent="0" algn="l" rtl="0">
                        <a:lnSpc>
                          <a:spcPct val="100000"/>
                        </a:lnSpc>
                        <a:spcBef>
                          <a:spcPts val="0"/>
                        </a:spcBef>
                        <a:spcAft>
                          <a:spcPts val="0"/>
                        </a:spcAft>
                        <a:buNone/>
                      </a:pPr>
                      <a:r>
                        <a:rPr lang="en-GB" sz="1000" b="1"/>
                        <a:t>Observer</a:t>
                      </a:r>
                      <a:endParaRPr sz="1000" b="1"/>
                    </a:p>
                  </a:txBody>
                  <a:tcPr marL="18000" marR="18000" marT="18000" marB="180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GB" sz="950">
                          <a:solidFill>
                            <a:srgbClr val="595959"/>
                          </a:solidFill>
                        </a:rPr>
                        <a:t>1) Monitor their sentiments to ensure they do not become resistant</a:t>
                      </a:r>
                      <a:endParaRPr sz="950">
                        <a:solidFill>
                          <a:srgbClr val="595959"/>
                        </a:solidFill>
                      </a:endParaRPr>
                    </a:p>
                  </a:txBody>
                  <a:tcPr marL="18000" marR="18000" marT="18000" marB="18000">
                    <a:lnT w="9525" cap="flat" cmpd="sng">
                      <a:solidFill>
                        <a:srgbClr val="9E9E9E"/>
                      </a:solidFill>
                      <a:prstDash val="solid"/>
                      <a:round/>
                      <a:headEnd type="none" w="sm" len="sm"/>
                      <a:tailEnd type="none" w="sm" len="sm"/>
                    </a:lnT>
                    <a:solidFill>
                      <a:srgbClr val="EFEFEF"/>
                    </a:solidFill>
                  </a:tcPr>
                </a:tc>
                <a:extLst>
                  <a:ext uri="{0D108BD9-81ED-4DB2-BD59-A6C34878D82A}">
                    <a16:rowId xmlns:a16="http://schemas.microsoft.com/office/drawing/2014/main" val="10006"/>
                  </a:ext>
                </a:extLst>
              </a:tr>
            </a:tbl>
          </a:graphicData>
        </a:graphic>
      </p:graphicFrame>
      <p:sp>
        <p:nvSpPr>
          <p:cNvPr id="323" name="Google Shape;323;p22"/>
          <p:cNvSpPr txBox="1"/>
          <p:nvPr/>
        </p:nvSpPr>
        <p:spPr>
          <a:xfrm>
            <a:off x="208725" y="3794650"/>
            <a:ext cx="8763000" cy="1176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solidFill>
                  <a:srgbClr val="595959"/>
                </a:solidFill>
              </a:rPr>
              <a:t>Good to consider</a:t>
            </a:r>
            <a:endParaRPr sz="1000" b="1">
              <a:solidFill>
                <a:srgbClr val="595959"/>
              </a:solidFill>
            </a:endParaRPr>
          </a:p>
          <a:p>
            <a:pPr marL="457200" lvl="0" indent="-292100" algn="l" rtl="0">
              <a:spcBef>
                <a:spcPts val="0"/>
              </a:spcBef>
              <a:spcAft>
                <a:spcPts val="0"/>
              </a:spcAft>
              <a:buClr>
                <a:srgbClr val="595959"/>
              </a:buClr>
              <a:buSzPts val="1000"/>
              <a:buChar char="●"/>
            </a:pPr>
            <a:r>
              <a:rPr lang="en-GB" sz="1000">
                <a:solidFill>
                  <a:srgbClr val="595959"/>
                </a:solidFill>
              </a:rPr>
              <a:t>You might want to consider setting targets for indivIdual stakeholders especially if they are among the high influence group (Champions and Blockers). For example, you might want to convert a certain Blocker into a supporter, whilst with another Blocker the more realistic target might be to try and neutralise their power</a:t>
            </a:r>
            <a:endParaRPr sz="1000">
              <a:solidFill>
                <a:srgbClr val="595959"/>
              </a:solidFill>
            </a:endParaRPr>
          </a:p>
          <a:p>
            <a:pPr marL="457200" lvl="0" indent="-292100" algn="l" rtl="0">
              <a:spcBef>
                <a:spcPts val="0"/>
              </a:spcBef>
              <a:spcAft>
                <a:spcPts val="0"/>
              </a:spcAft>
              <a:buClr>
                <a:srgbClr val="595959"/>
              </a:buClr>
              <a:buSzPts val="1000"/>
              <a:buChar char="●"/>
            </a:pPr>
            <a:r>
              <a:rPr lang="en-GB" sz="1000">
                <a:solidFill>
                  <a:srgbClr val="595959"/>
                </a:solidFill>
              </a:rPr>
              <a:t>Make sure that targets align to overall objective to transition to Street Manager, but at the same time are realistic - e.g. if you know that you cannot meet the needs of a certain resistant stakeholder, it might be more reasonable to focus on making them neutral by supporting them to go through challenges, instead of pushing to make them supporters</a:t>
            </a:r>
            <a:endParaRPr sz="1000">
              <a:solidFill>
                <a:srgbClr val="59595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3" descr="A screen shot of a computer&#10;&#10;Description generated with high confidence"/>
          <p:cNvPicPr preferRelativeResize="0"/>
          <p:nvPr/>
        </p:nvPicPr>
        <p:blipFill rotWithShape="1">
          <a:blip r:embed="rId3">
            <a:alphaModFix/>
          </a:blip>
          <a:srcRect/>
          <a:stretch/>
        </p:blipFill>
        <p:spPr>
          <a:xfrm>
            <a:off x="-8670" y="1"/>
            <a:ext cx="9181317" cy="5171060"/>
          </a:xfrm>
          <a:prstGeom prst="rect">
            <a:avLst/>
          </a:prstGeom>
          <a:noFill/>
          <a:ln>
            <a:noFill/>
          </a:ln>
        </p:spPr>
      </p:pic>
      <p:sp>
        <p:nvSpPr>
          <p:cNvPr id="329" name="Google Shape;329;p23"/>
          <p:cNvSpPr/>
          <p:nvPr/>
        </p:nvSpPr>
        <p:spPr>
          <a:xfrm>
            <a:off x="-4195" y="-20"/>
            <a:ext cx="9189900" cy="5171100"/>
          </a:xfrm>
          <a:prstGeom prst="rect">
            <a:avLst/>
          </a:prstGeom>
          <a:solidFill>
            <a:srgbClr val="006435">
              <a:alpha val="68240"/>
            </a:srgbClr>
          </a:solid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Clr>
                <a:srgbClr val="000000"/>
              </a:buClr>
              <a:buSzPts val="300"/>
              <a:buFont typeface="Arial"/>
              <a:buNone/>
            </a:pPr>
            <a:endParaRPr sz="1200" b="0" i="0" u="none" strike="noStrike" cap="none">
              <a:solidFill>
                <a:schemeClr val="lt1"/>
              </a:solidFill>
              <a:latin typeface="Arial"/>
              <a:ea typeface="Arial"/>
              <a:cs typeface="Arial"/>
              <a:sym typeface="Arial"/>
            </a:endParaRPr>
          </a:p>
        </p:txBody>
      </p:sp>
      <p:sp>
        <p:nvSpPr>
          <p:cNvPr id="330" name="Google Shape;330;p23"/>
          <p:cNvSpPr/>
          <p:nvPr/>
        </p:nvSpPr>
        <p:spPr>
          <a:xfrm>
            <a:off x="0" y="392"/>
            <a:ext cx="9181500" cy="889800"/>
          </a:xfrm>
          <a:prstGeom prst="rect">
            <a:avLst/>
          </a:prstGeom>
          <a:solidFill>
            <a:srgbClr val="006435">
              <a:alpha val="60000"/>
            </a:srgbClr>
          </a:solid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Clr>
                <a:srgbClr val="000000"/>
              </a:buClr>
              <a:buSzPts val="300"/>
              <a:buFont typeface="Arial"/>
              <a:buNone/>
            </a:pPr>
            <a:endParaRPr sz="1200" b="0" i="0" u="none" strike="noStrike" cap="none">
              <a:solidFill>
                <a:schemeClr val="lt1"/>
              </a:solidFill>
              <a:latin typeface="Arial"/>
              <a:ea typeface="Arial"/>
              <a:cs typeface="Arial"/>
              <a:sym typeface="Arial"/>
            </a:endParaRPr>
          </a:p>
        </p:txBody>
      </p:sp>
      <p:pic>
        <p:nvPicPr>
          <p:cNvPr id="331" name="Google Shape;331;p23"/>
          <p:cNvPicPr preferRelativeResize="0"/>
          <p:nvPr/>
        </p:nvPicPr>
        <p:blipFill rotWithShape="1">
          <a:blip r:embed="rId4">
            <a:alphaModFix/>
          </a:blip>
          <a:srcRect/>
          <a:stretch/>
        </p:blipFill>
        <p:spPr>
          <a:xfrm>
            <a:off x="244557" y="186593"/>
            <a:ext cx="798600" cy="512100"/>
          </a:xfrm>
          <a:prstGeom prst="rect">
            <a:avLst/>
          </a:prstGeom>
          <a:noFill/>
          <a:ln>
            <a:noFill/>
          </a:ln>
        </p:spPr>
      </p:pic>
      <p:sp>
        <p:nvSpPr>
          <p:cNvPr id="332" name="Google Shape;332;p23"/>
          <p:cNvSpPr txBox="1"/>
          <p:nvPr/>
        </p:nvSpPr>
        <p:spPr>
          <a:xfrm>
            <a:off x="1251748" y="1556669"/>
            <a:ext cx="7007100" cy="1945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40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3"/>
          <p:cNvSpPr txBox="1"/>
          <p:nvPr/>
        </p:nvSpPr>
        <p:spPr>
          <a:xfrm>
            <a:off x="7082287" y="4736980"/>
            <a:ext cx="27432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0" i="0" u="none" strike="noStrike" cap="none">
                <a:solidFill>
                  <a:schemeClr val="lt1"/>
                </a:solidFill>
                <a:latin typeface="Arial"/>
                <a:ea typeface="Arial"/>
                <a:cs typeface="Arial"/>
                <a:sym typeface="Arial"/>
              </a:rPr>
              <a:t>@ Crown copyright</a:t>
            </a:r>
            <a:endParaRPr sz="1400" b="0" i="0" u="none" strike="noStrike" cap="none">
              <a:solidFill>
                <a:srgbClr val="000000"/>
              </a:solidFill>
              <a:latin typeface="Arial"/>
              <a:ea typeface="Arial"/>
              <a:cs typeface="Arial"/>
              <a:sym typeface="Arial"/>
            </a:endParaRPr>
          </a:p>
        </p:txBody>
      </p:sp>
      <p:sp>
        <p:nvSpPr>
          <p:cNvPr id="334" name="Google Shape;334;p23"/>
          <p:cNvSpPr txBox="1"/>
          <p:nvPr/>
        </p:nvSpPr>
        <p:spPr>
          <a:xfrm>
            <a:off x="1251748" y="1556669"/>
            <a:ext cx="7007100" cy="1945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a:solidFill>
                  <a:schemeClr val="lt1"/>
                </a:solidFill>
              </a:rPr>
              <a:t>Plan interventions</a:t>
            </a:r>
            <a:endParaRPr sz="40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4"/>
          <p:cNvSpPr/>
          <p:nvPr/>
        </p:nvSpPr>
        <p:spPr>
          <a:xfrm>
            <a:off x="7286325" y="2200100"/>
            <a:ext cx="1771800" cy="25101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4"/>
          <p:cNvSpPr/>
          <p:nvPr/>
        </p:nvSpPr>
        <p:spPr>
          <a:xfrm>
            <a:off x="1871758" y="2200100"/>
            <a:ext cx="1771800" cy="25101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4"/>
          <p:cNvSpPr/>
          <p:nvPr/>
        </p:nvSpPr>
        <p:spPr>
          <a:xfrm>
            <a:off x="3676617" y="2200100"/>
            <a:ext cx="1771800" cy="25101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4"/>
          <p:cNvSpPr/>
          <p:nvPr/>
        </p:nvSpPr>
        <p:spPr>
          <a:xfrm>
            <a:off x="5481475" y="2200100"/>
            <a:ext cx="1771800" cy="25101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4"/>
          <p:cNvSpPr/>
          <p:nvPr/>
        </p:nvSpPr>
        <p:spPr>
          <a:xfrm>
            <a:off x="66900" y="2200100"/>
            <a:ext cx="1771800" cy="25101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4"/>
          <p:cNvSpPr txBox="1">
            <a:spLocks noGrp="1"/>
          </p:cNvSpPr>
          <p:nvPr>
            <p:ph type="title"/>
          </p:nvPr>
        </p:nvSpPr>
        <p:spPr>
          <a:xfrm>
            <a:off x="1401416" y="215915"/>
            <a:ext cx="7494000" cy="50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GB"/>
              <a:t>Stakeholder management approach </a:t>
            </a:r>
            <a:endParaRPr/>
          </a:p>
        </p:txBody>
      </p:sp>
      <p:sp>
        <p:nvSpPr>
          <p:cNvPr id="345" name="Google Shape;345;p24"/>
          <p:cNvSpPr txBox="1">
            <a:spLocks noGrp="1"/>
          </p:cNvSpPr>
          <p:nvPr>
            <p:ph type="body" idx="1"/>
          </p:nvPr>
        </p:nvSpPr>
        <p:spPr>
          <a:xfrm>
            <a:off x="208725" y="860200"/>
            <a:ext cx="8686800" cy="1243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40"/>
              </a:spcBef>
              <a:spcAft>
                <a:spcPts val="0"/>
              </a:spcAft>
              <a:buSzPts val="1800"/>
              <a:buNone/>
            </a:pPr>
            <a:r>
              <a:rPr lang="en-GB" sz="1100"/>
              <a:t>There are a number of ways to engage with stakeholders in order to achieve change management objectives. Below are listed a few examples of recommended techniques that you can use, however </a:t>
            </a:r>
            <a:r>
              <a:rPr lang="en-GB" sz="1100" b="1"/>
              <a:t>this is not an exhaustive list - you do not need to use them all and you should add to the list anything that feel relevant and suitable for your organisation and stakeholders.</a:t>
            </a:r>
            <a:endParaRPr sz="1100" b="1"/>
          </a:p>
          <a:p>
            <a:pPr marL="0" lvl="0" indent="0" algn="l" rtl="0">
              <a:lnSpc>
                <a:spcPct val="100000"/>
              </a:lnSpc>
              <a:spcBef>
                <a:spcPts val="640"/>
              </a:spcBef>
              <a:spcAft>
                <a:spcPts val="0"/>
              </a:spcAft>
              <a:buSzPts val="1800"/>
              <a:buNone/>
            </a:pPr>
            <a:r>
              <a:rPr lang="en-GB" sz="1100"/>
              <a:t>The main idea is that these address the ‘What is in it for me’ question for each stakeholder and help you move them to the desired end state to ultimately ensure successful transition to Street Manager.</a:t>
            </a:r>
            <a:endParaRPr sz="1100"/>
          </a:p>
        </p:txBody>
      </p:sp>
      <p:pic>
        <p:nvPicPr>
          <p:cNvPr id="346" name="Google Shape;346;p24"/>
          <p:cNvPicPr preferRelativeResize="0"/>
          <p:nvPr/>
        </p:nvPicPr>
        <p:blipFill rotWithShape="1">
          <a:blip r:embed="rId3">
            <a:alphaModFix/>
          </a:blip>
          <a:srcRect/>
          <a:stretch/>
        </p:blipFill>
        <p:spPr>
          <a:xfrm>
            <a:off x="2501950" y="2286650"/>
            <a:ext cx="505037" cy="269475"/>
          </a:xfrm>
          <a:prstGeom prst="rect">
            <a:avLst/>
          </a:prstGeom>
          <a:noFill/>
          <a:ln>
            <a:noFill/>
          </a:ln>
        </p:spPr>
      </p:pic>
      <p:pic>
        <p:nvPicPr>
          <p:cNvPr id="347" name="Google Shape;347;p24"/>
          <p:cNvPicPr preferRelativeResize="0"/>
          <p:nvPr/>
        </p:nvPicPr>
        <p:blipFill rotWithShape="1">
          <a:blip r:embed="rId4">
            <a:alphaModFix/>
          </a:blip>
          <a:srcRect/>
          <a:stretch/>
        </p:blipFill>
        <p:spPr>
          <a:xfrm>
            <a:off x="6173788" y="2303640"/>
            <a:ext cx="429691" cy="311645"/>
          </a:xfrm>
          <a:prstGeom prst="rect">
            <a:avLst/>
          </a:prstGeom>
          <a:noFill/>
          <a:ln>
            <a:noFill/>
          </a:ln>
        </p:spPr>
      </p:pic>
      <p:grpSp>
        <p:nvGrpSpPr>
          <p:cNvPr id="348" name="Google Shape;348;p24"/>
          <p:cNvGrpSpPr/>
          <p:nvPr/>
        </p:nvGrpSpPr>
        <p:grpSpPr>
          <a:xfrm>
            <a:off x="593558" y="2286615"/>
            <a:ext cx="626671" cy="269477"/>
            <a:chOff x="1370790" y="1641533"/>
            <a:chExt cx="1933574" cy="1201951"/>
          </a:xfrm>
        </p:grpSpPr>
        <p:pic>
          <p:nvPicPr>
            <p:cNvPr id="349" name="Google Shape;349;p24"/>
            <p:cNvPicPr preferRelativeResize="0"/>
            <p:nvPr/>
          </p:nvPicPr>
          <p:blipFill rotWithShape="1">
            <a:blip r:embed="rId5">
              <a:alphaModFix/>
            </a:blip>
            <a:srcRect/>
            <a:stretch/>
          </p:blipFill>
          <p:spPr>
            <a:xfrm>
              <a:off x="1370790" y="1641533"/>
              <a:ext cx="1933574" cy="1201951"/>
            </a:xfrm>
            <a:prstGeom prst="rect">
              <a:avLst/>
            </a:prstGeom>
            <a:noFill/>
            <a:ln>
              <a:noFill/>
            </a:ln>
          </p:spPr>
        </p:pic>
        <p:pic>
          <p:nvPicPr>
            <p:cNvPr id="350" name="Google Shape;350;p24"/>
            <p:cNvPicPr preferRelativeResize="0"/>
            <p:nvPr/>
          </p:nvPicPr>
          <p:blipFill rotWithShape="1">
            <a:blip r:embed="rId6">
              <a:alphaModFix/>
            </a:blip>
            <a:srcRect/>
            <a:stretch/>
          </p:blipFill>
          <p:spPr>
            <a:xfrm>
              <a:off x="2344839" y="2044699"/>
              <a:ext cx="536470" cy="433945"/>
            </a:xfrm>
            <a:prstGeom prst="rect">
              <a:avLst/>
            </a:prstGeom>
            <a:noFill/>
            <a:ln>
              <a:noFill/>
            </a:ln>
          </p:spPr>
        </p:pic>
      </p:grpSp>
      <p:sp>
        <p:nvSpPr>
          <p:cNvPr id="351" name="Google Shape;351;p24"/>
          <p:cNvSpPr txBox="1"/>
          <p:nvPr/>
        </p:nvSpPr>
        <p:spPr>
          <a:xfrm>
            <a:off x="228875" y="2544325"/>
            <a:ext cx="1343100" cy="333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rgbClr val="000000"/>
                </a:solidFill>
              </a:rPr>
              <a:t>Communications</a:t>
            </a:r>
            <a:endParaRPr sz="1000" b="1" i="0" u="none" strike="noStrike" cap="none">
              <a:solidFill>
                <a:srgbClr val="000000"/>
              </a:solidFill>
            </a:endParaRPr>
          </a:p>
        </p:txBody>
      </p:sp>
      <p:sp>
        <p:nvSpPr>
          <p:cNvPr id="352" name="Google Shape;352;p24"/>
          <p:cNvSpPr txBox="1"/>
          <p:nvPr/>
        </p:nvSpPr>
        <p:spPr>
          <a:xfrm>
            <a:off x="2058278" y="2544325"/>
            <a:ext cx="1343100" cy="333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rgbClr val="000000"/>
                </a:solidFill>
              </a:rPr>
              <a:t>Training</a:t>
            </a:r>
            <a:endParaRPr sz="1000" b="1" i="0" u="none" strike="noStrike" cap="none">
              <a:solidFill>
                <a:srgbClr val="000000"/>
              </a:solidFill>
            </a:endParaRPr>
          </a:p>
        </p:txBody>
      </p:sp>
      <p:sp>
        <p:nvSpPr>
          <p:cNvPr id="353" name="Google Shape;353;p24"/>
          <p:cNvSpPr txBox="1"/>
          <p:nvPr/>
        </p:nvSpPr>
        <p:spPr>
          <a:xfrm>
            <a:off x="3887681" y="2544325"/>
            <a:ext cx="1343100" cy="333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t>DfT support</a:t>
            </a:r>
            <a:endParaRPr sz="1000" b="1" i="0" u="none" strike="noStrike" cap="none">
              <a:solidFill>
                <a:srgbClr val="000000"/>
              </a:solidFill>
            </a:endParaRPr>
          </a:p>
        </p:txBody>
      </p:sp>
      <p:sp>
        <p:nvSpPr>
          <p:cNvPr id="354" name="Google Shape;354;p24"/>
          <p:cNvSpPr txBox="1"/>
          <p:nvPr/>
        </p:nvSpPr>
        <p:spPr>
          <a:xfrm>
            <a:off x="5490950" y="2553850"/>
            <a:ext cx="1771800" cy="333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rgbClr val="000000"/>
                </a:solidFill>
              </a:rPr>
              <a:t>Communities </a:t>
            </a:r>
            <a:r>
              <a:rPr lang="en-GB" sz="1000" b="1"/>
              <a:t>engagement</a:t>
            </a:r>
            <a:endParaRPr sz="1000" b="1" i="0" u="none" strike="noStrike" cap="none">
              <a:solidFill>
                <a:srgbClr val="000000"/>
              </a:solidFill>
            </a:endParaRPr>
          </a:p>
        </p:txBody>
      </p:sp>
      <p:sp>
        <p:nvSpPr>
          <p:cNvPr id="355" name="Google Shape;355;p24"/>
          <p:cNvSpPr txBox="1"/>
          <p:nvPr/>
        </p:nvSpPr>
        <p:spPr>
          <a:xfrm>
            <a:off x="7546488" y="2563375"/>
            <a:ext cx="1343100" cy="333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t>Working groups</a:t>
            </a:r>
            <a:endParaRPr sz="1000" b="1" i="0" u="none" strike="noStrike" cap="none">
              <a:solidFill>
                <a:srgbClr val="000000"/>
              </a:solidFill>
            </a:endParaRPr>
          </a:p>
        </p:txBody>
      </p:sp>
      <p:pic>
        <p:nvPicPr>
          <p:cNvPr id="356" name="Google Shape;356;p24"/>
          <p:cNvPicPr preferRelativeResize="0"/>
          <p:nvPr/>
        </p:nvPicPr>
        <p:blipFill rotWithShape="1">
          <a:blip r:embed="rId7">
            <a:alphaModFix/>
          </a:blip>
          <a:srcRect/>
          <a:stretch/>
        </p:blipFill>
        <p:spPr>
          <a:xfrm>
            <a:off x="2906025" y="2369172"/>
            <a:ext cx="240324" cy="194195"/>
          </a:xfrm>
          <a:prstGeom prst="rect">
            <a:avLst/>
          </a:prstGeom>
          <a:noFill/>
          <a:ln>
            <a:noFill/>
          </a:ln>
        </p:spPr>
      </p:pic>
      <p:sp>
        <p:nvSpPr>
          <p:cNvPr id="357" name="Google Shape;357;p24"/>
          <p:cNvSpPr txBox="1"/>
          <p:nvPr/>
        </p:nvSpPr>
        <p:spPr>
          <a:xfrm>
            <a:off x="7370400" y="2776250"/>
            <a:ext cx="1695300" cy="1685400"/>
          </a:xfrm>
          <a:prstGeom prst="rect">
            <a:avLst/>
          </a:prstGeom>
          <a:noFill/>
          <a:ln>
            <a:noFill/>
          </a:ln>
        </p:spPr>
        <p:txBody>
          <a:bodyPr spcFirstLastPara="1" wrap="square" lIns="18000" tIns="18000" rIns="18000" bIns="18000" anchor="t" anchorCtr="0">
            <a:noAutofit/>
          </a:bodyPr>
          <a:lstStyle/>
          <a:p>
            <a:pPr marL="0" marR="0" lvl="0" indent="0" algn="l" rtl="0">
              <a:lnSpc>
                <a:spcPct val="100000"/>
              </a:lnSpc>
              <a:spcBef>
                <a:spcPts val="560"/>
              </a:spcBef>
              <a:spcAft>
                <a:spcPts val="0"/>
              </a:spcAft>
              <a:buClr>
                <a:srgbClr val="000000"/>
              </a:buClr>
              <a:buSzPts val="800"/>
              <a:buFont typeface="Arial"/>
              <a:buNone/>
            </a:pPr>
            <a:r>
              <a:rPr lang="en-GB" sz="850">
                <a:solidFill>
                  <a:schemeClr val="dk1"/>
                </a:solidFill>
              </a:rPr>
              <a:t>You can set up cross-team / cross-region working groups to facilitate decision making and speed up transition (this is particularly relevant for large multi-regional organisations).</a:t>
            </a:r>
            <a:endParaRPr sz="850">
              <a:solidFill>
                <a:schemeClr val="dk1"/>
              </a:solidFill>
            </a:endParaRPr>
          </a:p>
          <a:p>
            <a:pPr marL="0" marR="0" lvl="0" indent="0" algn="l" rtl="0">
              <a:lnSpc>
                <a:spcPct val="100000"/>
              </a:lnSpc>
              <a:spcBef>
                <a:spcPts val="560"/>
              </a:spcBef>
              <a:spcAft>
                <a:spcPts val="0"/>
              </a:spcAft>
              <a:buClr>
                <a:srgbClr val="000000"/>
              </a:buClr>
              <a:buSzPts val="800"/>
              <a:buFont typeface="Arial"/>
              <a:buNone/>
            </a:pPr>
            <a:r>
              <a:rPr lang="en-GB" sz="850">
                <a:solidFill>
                  <a:schemeClr val="dk1"/>
                </a:solidFill>
              </a:rPr>
              <a:t>This approach enables you to break down transition into smaller sub-projects by empowering trusted stakeholders to drive change in their areas.</a:t>
            </a:r>
            <a:endParaRPr sz="850">
              <a:solidFill>
                <a:schemeClr val="dk1"/>
              </a:solidFill>
            </a:endParaRPr>
          </a:p>
        </p:txBody>
      </p:sp>
      <p:sp>
        <p:nvSpPr>
          <p:cNvPr id="358" name="Google Shape;358;p24"/>
          <p:cNvSpPr txBox="1"/>
          <p:nvPr/>
        </p:nvSpPr>
        <p:spPr>
          <a:xfrm>
            <a:off x="143375" y="2776250"/>
            <a:ext cx="1638000" cy="1322700"/>
          </a:xfrm>
          <a:prstGeom prst="rect">
            <a:avLst/>
          </a:prstGeom>
          <a:noFill/>
          <a:ln>
            <a:noFill/>
          </a:ln>
        </p:spPr>
        <p:txBody>
          <a:bodyPr spcFirstLastPara="1" wrap="square" lIns="18000" tIns="18000" rIns="18000" bIns="18000" anchor="t" anchorCtr="0">
            <a:noAutofit/>
          </a:bodyPr>
          <a:lstStyle/>
          <a:p>
            <a:pPr marL="0" marR="0" lvl="0" indent="0" algn="l" rtl="0">
              <a:lnSpc>
                <a:spcPct val="100000"/>
              </a:lnSpc>
              <a:spcBef>
                <a:spcPts val="560"/>
              </a:spcBef>
              <a:spcAft>
                <a:spcPts val="0"/>
              </a:spcAft>
              <a:buClr>
                <a:srgbClr val="000000"/>
              </a:buClr>
              <a:buSzPts val="800"/>
              <a:buFont typeface="Arial"/>
              <a:buNone/>
            </a:pPr>
            <a:r>
              <a:rPr lang="en-GB" sz="850" b="0" i="0" u="none" strike="noStrike" cap="none">
                <a:solidFill>
                  <a:schemeClr val="dk1"/>
                </a:solidFill>
                <a:latin typeface="Arial"/>
                <a:ea typeface="Arial"/>
                <a:cs typeface="Arial"/>
                <a:sym typeface="Arial"/>
              </a:rPr>
              <a:t>Continuous open, honest, trust-based two-way communication </a:t>
            </a:r>
            <a:r>
              <a:rPr lang="en-GB" sz="850">
                <a:solidFill>
                  <a:schemeClr val="dk1"/>
                </a:solidFill>
              </a:rPr>
              <a:t>t</a:t>
            </a:r>
            <a:r>
              <a:rPr lang="en-GB" sz="850" b="0" i="0" u="none" strike="noStrike" cap="none">
                <a:solidFill>
                  <a:schemeClr val="dk1"/>
                </a:solidFill>
                <a:latin typeface="Arial"/>
                <a:ea typeface="Arial"/>
                <a:cs typeface="Arial"/>
                <a:sym typeface="Arial"/>
              </a:rPr>
              <a:t>o ensure that stakeholders are engaged, understand their role</a:t>
            </a:r>
            <a:r>
              <a:rPr lang="en-GB" sz="850">
                <a:solidFill>
                  <a:schemeClr val="dk1"/>
                </a:solidFill>
              </a:rPr>
              <a:t> and the overall objective, and feel</a:t>
            </a:r>
            <a:r>
              <a:rPr lang="en-GB" sz="850" b="0" i="0" u="none" strike="noStrike" cap="none">
                <a:solidFill>
                  <a:schemeClr val="dk1"/>
                </a:solidFill>
                <a:latin typeface="Arial"/>
                <a:ea typeface="Arial"/>
                <a:cs typeface="Arial"/>
                <a:sym typeface="Arial"/>
              </a:rPr>
              <a:t> informed and listened to.</a:t>
            </a:r>
            <a:endParaRPr sz="850" b="0" i="0" u="none" strike="noStrike" cap="none">
              <a:solidFill>
                <a:schemeClr val="dk1"/>
              </a:solidFill>
              <a:latin typeface="Arial"/>
              <a:ea typeface="Arial"/>
              <a:cs typeface="Arial"/>
              <a:sym typeface="Arial"/>
            </a:endParaRPr>
          </a:p>
          <a:p>
            <a:pPr marL="0" marR="0" lvl="0" indent="0" algn="l" rtl="0">
              <a:lnSpc>
                <a:spcPct val="100000"/>
              </a:lnSpc>
              <a:spcBef>
                <a:spcPts val="560"/>
              </a:spcBef>
              <a:spcAft>
                <a:spcPts val="0"/>
              </a:spcAft>
              <a:buClr>
                <a:srgbClr val="000000"/>
              </a:buClr>
              <a:buSzPts val="800"/>
              <a:buFont typeface="Arial"/>
              <a:buNone/>
            </a:pPr>
            <a:r>
              <a:rPr lang="en-GB" sz="850">
                <a:solidFill>
                  <a:schemeClr val="dk1"/>
                </a:solidFill>
              </a:rPr>
              <a:t>Feedback is also a crucial element of change management - this ensures that you know where your stakeholders are and can show them that their opinion matters.</a:t>
            </a:r>
            <a:endParaRPr sz="850">
              <a:solidFill>
                <a:schemeClr val="dk1"/>
              </a:solidFill>
            </a:endParaRPr>
          </a:p>
        </p:txBody>
      </p:sp>
      <p:sp>
        <p:nvSpPr>
          <p:cNvPr id="359" name="Google Shape;359;p24"/>
          <p:cNvSpPr txBox="1"/>
          <p:nvPr/>
        </p:nvSpPr>
        <p:spPr>
          <a:xfrm>
            <a:off x="1910000" y="2776250"/>
            <a:ext cx="1695300" cy="1322700"/>
          </a:xfrm>
          <a:prstGeom prst="rect">
            <a:avLst/>
          </a:prstGeom>
          <a:noFill/>
          <a:ln>
            <a:noFill/>
          </a:ln>
        </p:spPr>
        <p:txBody>
          <a:bodyPr spcFirstLastPara="1" wrap="square" lIns="18000" tIns="18000" rIns="18000" bIns="18000" anchor="t" anchorCtr="0">
            <a:noAutofit/>
          </a:bodyPr>
          <a:lstStyle/>
          <a:p>
            <a:pPr marL="0" marR="0" lvl="0" indent="0" algn="l" rtl="0">
              <a:lnSpc>
                <a:spcPct val="100000"/>
              </a:lnSpc>
              <a:spcBef>
                <a:spcPts val="560"/>
              </a:spcBef>
              <a:spcAft>
                <a:spcPts val="0"/>
              </a:spcAft>
              <a:buClr>
                <a:srgbClr val="000000"/>
              </a:buClr>
              <a:buSzPts val="800"/>
              <a:buFont typeface="Arial"/>
              <a:buNone/>
            </a:pPr>
            <a:r>
              <a:rPr lang="en-GB" sz="850">
                <a:solidFill>
                  <a:schemeClr val="dk1"/>
                </a:solidFill>
              </a:rPr>
              <a:t>Training on system, processes and workflow changes should be delivered to those that will be involved in works management via Street Manager. Non-users might also benefit from education on new processes and ways of working.</a:t>
            </a:r>
            <a:endParaRPr sz="850" b="0" i="0" u="none" strike="noStrike" cap="none">
              <a:solidFill>
                <a:schemeClr val="dk1"/>
              </a:solidFill>
              <a:latin typeface="Arial"/>
              <a:ea typeface="Arial"/>
              <a:cs typeface="Arial"/>
              <a:sym typeface="Arial"/>
            </a:endParaRPr>
          </a:p>
          <a:p>
            <a:pPr marL="0" marR="0" lvl="0" indent="0" algn="l" rtl="0">
              <a:lnSpc>
                <a:spcPct val="100000"/>
              </a:lnSpc>
              <a:spcBef>
                <a:spcPts val="560"/>
              </a:spcBef>
              <a:spcAft>
                <a:spcPts val="0"/>
              </a:spcAft>
              <a:buClr>
                <a:srgbClr val="000000"/>
              </a:buClr>
              <a:buSzPts val="800"/>
              <a:buFont typeface="Arial"/>
              <a:buNone/>
            </a:pPr>
            <a:endParaRPr sz="850" b="0" i="0" u="none" strike="noStrike" cap="none">
              <a:solidFill>
                <a:schemeClr val="dk1"/>
              </a:solidFill>
              <a:latin typeface="Arial"/>
              <a:ea typeface="Arial"/>
              <a:cs typeface="Arial"/>
              <a:sym typeface="Arial"/>
            </a:endParaRPr>
          </a:p>
        </p:txBody>
      </p:sp>
      <p:sp>
        <p:nvSpPr>
          <p:cNvPr id="360" name="Google Shape;360;p24"/>
          <p:cNvSpPr txBox="1"/>
          <p:nvPr/>
        </p:nvSpPr>
        <p:spPr>
          <a:xfrm>
            <a:off x="3733838" y="2776250"/>
            <a:ext cx="1695300" cy="1082700"/>
          </a:xfrm>
          <a:prstGeom prst="rect">
            <a:avLst/>
          </a:prstGeom>
          <a:noFill/>
          <a:ln>
            <a:noFill/>
          </a:ln>
        </p:spPr>
        <p:txBody>
          <a:bodyPr spcFirstLastPara="1" wrap="square" lIns="18000" tIns="18000" rIns="18000" bIns="18000" anchor="t" anchorCtr="0">
            <a:noAutofit/>
          </a:bodyPr>
          <a:lstStyle/>
          <a:p>
            <a:pPr marL="0" marR="0" lvl="0" indent="0" algn="l" rtl="0">
              <a:lnSpc>
                <a:spcPct val="100000"/>
              </a:lnSpc>
              <a:spcBef>
                <a:spcPts val="560"/>
              </a:spcBef>
              <a:spcAft>
                <a:spcPts val="0"/>
              </a:spcAft>
              <a:buClr>
                <a:srgbClr val="000000"/>
              </a:buClr>
              <a:buSzPts val="800"/>
              <a:buFont typeface="Arial"/>
              <a:buNone/>
            </a:pPr>
            <a:r>
              <a:rPr lang="en-GB" sz="850">
                <a:solidFill>
                  <a:schemeClr val="dk1"/>
                </a:solidFill>
              </a:rPr>
              <a:t>DfT will provide you with business change support in the form of materials (Business change Playbook) as well as regular communication and training support. It is up to you to decide how to use that support and how to disperse it within your stakeholder environment.</a:t>
            </a:r>
            <a:endParaRPr sz="850" b="0" i="0" u="none" strike="noStrike" cap="none">
              <a:solidFill>
                <a:schemeClr val="dk1"/>
              </a:solidFill>
              <a:latin typeface="Arial"/>
              <a:ea typeface="Arial"/>
              <a:cs typeface="Arial"/>
              <a:sym typeface="Arial"/>
            </a:endParaRPr>
          </a:p>
        </p:txBody>
      </p:sp>
      <p:sp>
        <p:nvSpPr>
          <p:cNvPr id="361" name="Google Shape;361;p24"/>
          <p:cNvSpPr txBox="1"/>
          <p:nvPr/>
        </p:nvSpPr>
        <p:spPr>
          <a:xfrm>
            <a:off x="5577025" y="2776250"/>
            <a:ext cx="1638000" cy="1082700"/>
          </a:xfrm>
          <a:prstGeom prst="rect">
            <a:avLst/>
          </a:prstGeom>
          <a:noFill/>
          <a:ln>
            <a:noFill/>
          </a:ln>
        </p:spPr>
        <p:txBody>
          <a:bodyPr spcFirstLastPara="1" wrap="square" lIns="18000" tIns="18000" rIns="18000" bIns="18000" anchor="t" anchorCtr="0">
            <a:noAutofit/>
          </a:bodyPr>
          <a:lstStyle/>
          <a:p>
            <a:pPr marL="0" marR="0" lvl="0" indent="0" algn="l" rtl="0">
              <a:lnSpc>
                <a:spcPct val="100000"/>
              </a:lnSpc>
              <a:spcBef>
                <a:spcPts val="560"/>
              </a:spcBef>
              <a:spcAft>
                <a:spcPts val="0"/>
              </a:spcAft>
              <a:buClr>
                <a:srgbClr val="000000"/>
              </a:buClr>
              <a:buSzPts val="800"/>
              <a:buFont typeface="Arial"/>
              <a:buNone/>
            </a:pPr>
            <a:r>
              <a:rPr lang="en-GB" sz="850">
                <a:solidFill>
                  <a:schemeClr val="dk1"/>
                </a:solidFill>
              </a:rPr>
              <a:t>You and your stakeholders can join l</a:t>
            </a:r>
            <a:r>
              <a:rPr lang="en-GB" sz="850" b="0" i="0" u="none" strike="noStrike" cap="none">
                <a:solidFill>
                  <a:schemeClr val="dk1"/>
                </a:solidFill>
                <a:latin typeface="Arial"/>
                <a:ea typeface="Arial"/>
                <a:cs typeface="Arial"/>
                <a:sym typeface="Arial"/>
              </a:rPr>
              <a:t>ocal and regional communities </a:t>
            </a:r>
            <a:r>
              <a:rPr lang="en-GB" sz="850">
                <a:solidFill>
                  <a:schemeClr val="dk1"/>
                </a:solidFill>
              </a:rPr>
              <a:t>that can</a:t>
            </a:r>
            <a:r>
              <a:rPr lang="en-GB" sz="850" b="0" i="0" u="none" strike="noStrike" cap="none">
                <a:solidFill>
                  <a:schemeClr val="dk1"/>
                </a:solidFill>
                <a:latin typeface="Arial"/>
                <a:ea typeface="Arial"/>
                <a:cs typeface="Arial"/>
                <a:sym typeface="Arial"/>
              </a:rPr>
              <a:t> serve as support network for organisations - e.g. for regional transitioning, or API transitioning.</a:t>
            </a:r>
            <a:endParaRPr sz="850" b="0" i="0" u="none" strike="noStrike" cap="none">
              <a:solidFill>
                <a:schemeClr val="dk1"/>
              </a:solidFill>
              <a:latin typeface="Arial"/>
              <a:ea typeface="Arial"/>
              <a:cs typeface="Arial"/>
              <a:sym typeface="Arial"/>
            </a:endParaRPr>
          </a:p>
          <a:p>
            <a:pPr marL="0" marR="0" lvl="0" indent="0" algn="l" rtl="0">
              <a:lnSpc>
                <a:spcPct val="100000"/>
              </a:lnSpc>
              <a:spcBef>
                <a:spcPts val="560"/>
              </a:spcBef>
              <a:spcAft>
                <a:spcPts val="0"/>
              </a:spcAft>
              <a:buClr>
                <a:srgbClr val="000000"/>
              </a:buClr>
              <a:buSzPts val="800"/>
              <a:buFont typeface="Arial"/>
              <a:buNone/>
            </a:pPr>
            <a:r>
              <a:rPr lang="en-GB" sz="850">
                <a:solidFill>
                  <a:schemeClr val="dk1"/>
                </a:solidFill>
              </a:rPr>
              <a:t>You can also establish communities within your organisation (e.g. specific departments or regions) and use Champions (supportive influential stakeholders) to help get the rest on board.</a:t>
            </a:r>
            <a:endParaRPr sz="850" b="0" i="0" u="none" strike="noStrike" cap="none">
              <a:solidFill>
                <a:schemeClr val="dk1"/>
              </a:solidFill>
              <a:latin typeface="Arial"/>
              <a:ea typeface="Arial"/>
              <a:cs typeface="Arial"/>
              <a:sym typeface="Arial"/>
            </a:endParaRPr>
          </a:p>
        </p:txBody>
      </p:sp>
      <p:pic>
        <p:nvPicPr>
          <p:cNvPr id="362" name="Google Shape;362;p24"/>
          <p:cNvPicPr preferRelativeResize="0"/>
          <p:nvPr/>
        </p:nvPicPr>
        <p:blipFill rotWithShape="1">
          <a:blip r:embed="rId8">
            <a:alphaModFix/>
          </a:blip>
          <a:srcRect/>
          <a:stretch/>
        </p:blipFill>
        <p:spPr>
          <a:xfrm>
            <a:off x="4295078" y="2206948"/>
            <a:ext cx="505025" cy="505025"/>
          </a:xfrm>
          <a:prstGeom prst="rect">
            <a:avLst/>
          </a:prstGeom>
          <a:noFill/>
          <a:ln>
            <a:noFill/>
          </a:ln>
        </p:spPr>
      </p:pic>
      <p:pic>
        <p:nvPicPr>
          <p:cNvPr id="363" name="Google Shape;363;p24"/>
          <p:cNvPicPr preferRelativeResize="0"/>
          <p:nvPr/>
        </p:nvPicPr>
        <p:blipFill rotWithShape="1">
          <a:blip r:embed="rId9">
            <a:alphaModFix/>
          </a:blip>
          <a:srcRect/>
          <a:stretch/>
        </p:blipFill>
        <p:spPr>
          <a:xfrm>
            <a:off x="7934607" y="2233918"/>
            <a:ext cx="505024" cy="4510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5"/>
          <p:cNvSpPr txBox="1">
            <a:spLocks noGrp="1"/>
          </p:cNvSpPr>
          <p:nvPr>
            <p:ph type="title"/>
          </p:nvPr>
        </p:nvSpPr>
        <p:spPr>
          <a:xfrm>
            <a:off x="1401416" y="215915"/>
            <a:ext cx="7494000" cy="5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Useful tips to have in mind</a:t>
            </a:r>
            <a:endParaRPr/>
          </a:p>
        </p:txBody>
      </p:sp>
      <p:sp>
        <p:nvSpPr>
          <p:cNvPr id="369" name="Google Shape;369;p25"/>
          <p:cNvSpPr txBox="1">
            <a:spLocks noGrp="1"/>
          </p:cNvSpPr>
          <p:nvPr>
            <p:ph type="body" idx="1"/>
          </p:nvPr>
        </p:nvSpPr>
        <p:spPr>
          <a:xfrm>
            <a:off x="208722" y="934275"/>
            <a:ext cx="3900300" cy="34317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GB" sz="1200" b="1"/>
              <a:t>Regardless of what techniques you decide to use, think of what you want your stakeholders to</a:t>
            </a:r>
            <a:r>
              <a:rPr lang="en-GB" sz="1200"/>
              <a:t>: </a:t>
            </a:r>
            <a:endParaRPr sz="1200"/>
          </a:p>
          <a:p>
            <a:pPr marL="457200" lvl="0" indent="-304800" algn="l" rtl="0">
              <a:spcBef>
                <a:spcPts val="640"/>
              </a:spcBef>
              <a:spcAft>
                <a:spcPts val="0"/>
              </a:spcAft>
              <a:buSzPts val="1200"/>
              <a:buAutoNum type="arabicPeriod"/>
            </a:pPr>
            <a:r>
              <a:rPr lang="en-GB" sz="1200"/>
              <a:t>Feel</a:t>
            </a:r>
            <a:endParaRPr sz="1200"/>
          </a:p>
          <a:p>
            <a:pPr marL="457200" lvl="0" indent="-304800" algn="l" rtl="0">
              <a:spcBef>
                <a:spcPts val="0"/>
              </a:spcBef>
              <a:spcAft>
                <a:spcPts val="0"/>
              </a:spcAft>
              <a:buSzPts val="1200"/>
              <a:buAutoNum type="arabicPeriod"/>
            </a:pPr>
            <a:r>
              <a:rPr lang="en-GB" sz="1200"/>
              <a:t>Know</a:t>
            </a:r>
            <a:endParaRPr sz="1200"/>
          </a:p>
          <a:p>
            <a:pPr marL="457200" lvl="0" indent="-304800" algn="l" rtl="0">
              <a:spcBef>
                <a:spcPts val="0"/>
              </a:spcBef>
              <a:spcAft>
                <a:spcPts val="0"/>
              </a:spcAft>
              <a:buSzPts val="1200"/>
              <a:buAutoNum type="arabicPeriod"/>
            </a:pPr>
            <a:r>
              <a:rPr lang="en-GB" sz="1200"/>
              <a:t>Do </a:t>
            </a:r>
            <a:endParaRPr sz="1400"/>
          </a:p>
          <a:p>
            <a:pPr marL="0" lvl="0" indent="0" algn="l" rtl="0">
              <a:spcBef>
                <a:spcPts val="640"/>
              </a:spcBef>
              <a:spcAft>
                <a:spcPts val="0"/>
              </a:spcAft>
              <a:buNone/>
            </a:pPr>
            <a:r>
              <a:rPr lang="en-GB" sz="1100" i="1"/>
              <a:t>Often people unconsciously make the mistake of focusing either on only one or two of those elements when engaging with people, which eventually makes engagement less effective. </a:t>
            </a:r>
            <a:endParaRPr sz="1100" i="1"/>
          </a:p>
          <a:p>
            <a:pPr marL="0" lvl="0" indent="0" algn="l" rtl="0">
              <a:spcBef>
                <a:spcPts val="640"/>
              </a:spcBef>
              <a:spcAft>
                <a:spcPts val="0"/>
              </a:spcAft>
              <a:buNone/>
            </a:pPr>
            <a:r>
              <a:rPr lang="en-GB" sz="1100" i="1"/>
              <a:t>If you want to inform your stakeholders about something, think about how you deliver this piece of information and the ‘so what is next’ actions that you want them to take. </a:t>
            </a:r>
            <a:endParaRPr sz="1100" i="1"/>
          </a:p>
          <a:p>
            <a:pPr marL="0" lvl="0" indent="0" algn="l" rtl="0">
              <a:spcBef>
                <a:spcPts val="640"/>
              </a:spcBef>
              <a:spcAft>
                <a:spcPts val="0"/>
              </a:spcAft>
              <a:buNone/>
            </a:pPr>
            <a:r>
              <a:rPr lang="en-GB" sz="1100" i="1"/>
              <a:t>If you want them to do something, make sure they have the information they need to undertake the activity.</a:t>
            </a:r>
            <a:endParaRPr sz="1100" i="1"/>
          </a:p>
          <a:p>
            <a:pPr marL="0" lvl="0" indent="0" algn="l" rtl="0">
              <a:spcBef>
                <a:spcPts val="640"/>
              </a:spcBef>
              <a:spcAft>
                <a:spcPts val="0"/>
              </a:spcAft>
              <a:buNone/>
            </a:pPr>
            <a:r>
              <a:rPr lang="en-GB" sz="1100" i="1"/>
              <a:t>And ultimately, always think about how you want them to feel and whether they actually feel that way following your engagement.</a:t>
            </a:r>
            <a:endParaRPr sz="1100" i="1"/>
          </a:p>
        </p:txBody>
      </p:sp>
      <p:pic>
        <p:nvPicPr>
          <p:cNvPr id="370" name="Google Shape;370;p25"/>
          <p:cNvPicPr preferRelativeResize="0"/>
          <p:nvPr/>
        </p:nvPicPr>
        <p:blipFill rotWithShape="1">
          <a:blip r:embed="rId3">
            <a:alphaModFix/>
          </a:blip>
          <a:srcRect l="6270"/>
          <a:stretch/>
        </p:blipFill>
        <p:spPr>
          <a:xfrm>
            <a:off x="4112250" y="2509275"/>
            <a:ext cx="4206849" cy="2237699"/>
          </a:xfrm>
          <a:prstGeom prst="rect">
            <a:avLst/>
          </a:prstGeom>
          <a:noFill/>
          <a:ln>
            <a:noFill/>
          </a:ln>
        </p:spPr>
      </p:pic>
      <p:sp>
        <p:nvSpPr>
          <p:cNvPr id="371" name="Google Shape;371;p25"/>
          <p:cNvSpPr txBox="1">
            <a:spLocks noGrp="1"/>
          </p:cNvSpPr>
          <p:nvPr>
            <p:ph type="body" idx="1"/>
          </p:nvPr>
        </p:nvSpPr>
        <p:spPr>
          <a:xfrm>
            <a:off x="4191825" y="934275"/>
            <a:ext cx="4965300" cy="34317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GB" sz="1200" b="1"/>
              <a:t>Also, consider the change resistance model below</a:t>
            </a:r>
            <a:r>
              <a:rPr lang="en-GB" sz="1200"/>
              <a:t>. </a:t>
            </a:r>
            <a:endParaRPr sz="1200"/>
          </a:p>
          <a:p>
            <a:pPr marL="0" lvl="0" indent="0" algn="l" rtl="0">
              <a:spcBef>
                <a:spcPts val="640"/>
              </a:spcBef>
              <a:spcAft>
                <a:spcPts val="0"/>
              </a:spcAft>
              <a:buNone/>
            </a:pPr>
            <a:r>
              <a:rPr lang="en-GB" sz="1100" i="1"/>
              <a:t>We, people, are naturally prone not to welcome changes because we are afraid of the unknown and because we are apprehensive to step out of our comfort zone. Hence we typically tend to go through the below stages until we actually feel confident to make this step and change. </a:t>
            </a:r>
            <a:endParaRPr sz="1100" i="1"/>
          </a:p>
          <a:p>
            <a:pPr marL="0" lvl="0" indent="0" algn="l" rtl="0">
              <a:spcBef>
                <a:spcPts val="640"/>
              </a:spcBef>
              <a:spcAft>
                <a:spcPts val="0"/>
              </a:spcAft>
              <a:buNone/>
            </a:pPr>
            <a:r>
              <a:rPr lang="en-GB" sz="1100" i="1"/>
              <a:t>If a stakeholder is resistant, try to understand where on this model they are and base your engagement accordingly.</a:t>
            </a:r>
            <a:endParaRPr sz="1100" i="1"/>
          </a:p>
        </p:txBody>
      </p:sp>
      <p:cxnSp>
        <p:nvCxnSpPr>
          <p:cNvPr id="372" name="Google Shape;372;p25"/>
          <p:cNvCxnSpPr/>
          <p:nvPr/>
        </p:nvCxnSpPr>
        <p:spPr>
          <a:xfrm>
            <a:off x="4063872" y="1086675"/>
            <a:ext cx="0" cy="34317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401416" y="215915"/>
            <a:ext cx="7494000" cy="50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GB"/>
              <a:t>Contents</a:t>
            </a:r>
            <a:endParaRPr/>
          </a:p>
        </p:txBody>
      </p:sp>
      <p:sp>
        <p:nvSpPr>
          <p:cNvPr id="49" name="Google Shape;49;p8"/>
          <p:cNvSpPr txBox="1">
            <a:spLocks noGrp="1"/>
          </p:cNvSpPr>
          <p:nvPr>
            <p:ph type="body" idx="1"/>
          </p:nvPr>
        </p:nvSpPr>
        <p:spPr>
          <a:xfrm>
            <a:off x="208725" y="934275"/>
            <a:ext cx="8686800" cy="37533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640"/>
              </a:spcBef>
              <a:spcAft>
                <a:spcPts val="0"/>
              </a:spcAft>
              <a:buClr>
                <a:srgbClr val="666666"/>
              </a:buClr>
              <a:buSzPts val="1200"/>
              <a:buAutoNum type="arabicParenR"/>
            </a:pPr>
            <a:r>
              <a:rPr lang="en-GB" sz="1200">
                <a:solidFill>
                  <a:srgbClr val="666666"/>
                </a:solidFill>
              </a:rPr>
              <a:t>Introduction</a:t>
            </a:r>
            <a:endParaRPr sz="1200">
              <a:solidFill>
                <a:srgbClr val="666666"/>
              </a:solidFill>
            </a:endParaRPr>
          </a:p>
          <a:p>
            <a:pPr marL="457200" lvl="0" indent="-304800" algn="l" rtl="0">
              <a:lnSpc>
                <a:spcPct val="100000"/>
              </a:lnSpc>
              <a:spcBef>
                <a:spcPts val="640"/>
              </a:spcBef>
              <a:spcAft>
                <a:spcPts val="0"/>
              </a:spcAft>
              <a:buClr>
                <a:srgbClr val="666666"/>
              </a:buClr>
              <a:buSzPts val="1200"/>
              <a:buAutoNum type="arabicParenR"/>
            </a:pPr>
            <a:r>
              <a:rPr lang="en-GB" sz="1200">
                <a:solidFill>
                  <a:srgbClr val="666666"/>
                </a:solidFill>
              </a:rPr>
              <a:t>What is change management</a:t>
            </a:r>
            <a:endParaRPr sz="1200">
              <a:solidFill>
                <a:srgbClr val="666666"/>
              </a:solidFill>
            </a:endParaRPr>
          </a:p>
          <a:p>
            <a:pPr marL="914400" lvl="1" indent="-304800" algn="l" rtl="0">
              <a:spcBef>
                <a:spcPts val="560"/>
              </a:spcBef>
              <a:spcAft>
                <a:spcPts val="0"/>
              </a:spcAft>
              <a:buClr>
                <a:srgbClr val="666666"/>
              </a:buClr>
              <a:buSzPts val="1200"/>
              <a:buAutoNum type="alphaLcParenR"/>
            </a:pPr>
            <a:r>
              <a:rPr lang="en-GB" sz="1200">
                <a:solidFill>
                  <a:srgbClr val="666666"/>
                </a:solidFill>
              </a:rPr>
              <a:t>Purpose and considerations</a:t>
            </a:r>
            <a:endParaRPr sz="1200">
              <a:solidFill>
                <a:srgbClr val="666666"/>
              </a:solidFill>
            </a:endParaRPr>
          </a:p>
          <a:p>
            <a:pPr marL="914400" lvl="1" indent="-304800" algn="l" rtl="0">
              <a:spcBef>
                <a:spcPts val="560"/>
              </a:spcBef>
              <a:spcAft>
                <a:spcPts val="0"/>
              </a:spcAft>
              <a:buClr>
                <a:srgbClr val="666666"/>
              </a:buClr>
              <a:buSzPts val="1200"/>
              <a:buAutoNum type="alphaLcParenR"/>
            </a:pPr>
            <a:r>
              <a:rPr lang="en-GB" sz="1200">
                <a:solidFill>
                  <a:srgbClr val="666666"/>
                </a:solidFill>
              </a:rPr>
              <a:t>Benefits of change management</a:t>
            </a:r>
            <a:endParaRPr sz="1200">
              <a:solidFill>
                <a:srgbClr val="666666"/>
              </a:solidFill>
            </a:endParaRPr>
          </a:p>
          <a:p>
            <a:pPr marL="914400" lvl="1" indent="-304800" algn="l" rtl="0">
              <a:lnSpc>
                <a:spcPct val="100000"/>
              </a:lnSpc>
              <a:spcBef>
                <a:spcPts val="640"/>
              </a:spcBef>
              <a:spcAft>
                <a:spcPts val="0"/>
              </a:spcAft>
              <a:buClr>
                <a:srgbClr val="666666"/>
              </a:buClr>
              <a:buSzPts val="1200"/>
              <a:buAutoNum type="alphaLcParenR"/>
            </a:pPr>
            <a:r>
              <a:rPr lang="en-GB" sz="1200">
                <a:solidFill>
                  <a:srgbClr val="666666"/>
                </a:solidFill>
              </a:rPr>
              <a:t>Components of change management</a:t>
            </a:r>
            <a:endParaRPr sz="1200">
              <a:solidFill>
                <a:srgbClr val="666666"/>
              </a:solidFill>
            </a:endParaRPr>
          </a:p>
          <a:p>
            <a:pPr marL="914400" lvl="1" indent="-304800" algn="l" rtl="0">
              <a:lnSpc>
                <a:spcPct val="100000"/>
              </a:lnSpc>
              <a:spcBef>
                <a:spcPts val="640"/>
              </a:spcBef>
              <a:spcAft>
                <a:spcPts val="0"/>
              </a:spcAft>
              <a:buClr>
                <a:srgbClr val="666666"/>
              </a:buClr>
              <a:buSzPts val="1200"/>
              <a:buAutoNum type="alphaLcParenR"/>
            </a:pPr>
            <a:r>
              <a:rPr lang="en-GB" sz="1200">
                <a:solidFill>
                  <a:srgbClr val="666666"/>
                </a:solidFill>
              </a:rPr>
              <a:t>Links to other change elements</a:t>
            </a:r>
            <a:endParaRPr sz="1200">
              <a:solidFill>
                <a:srgbClr val="666666"/>
              </a:solidFill>
            </a:endParaRPr>
          </a:p>
          <a:p>
            <a:pPr marL="914400" lvl="1" indent="-304800" algn="l" rtl="0">
              <a:lnSpc>
                <a:spcPct val="100000"/>
              </a:lnSpc>
              <a:spcBef>
                <a:spcPts val="640"/>
              </a:spcBef>
              <a:spcAft>
                <a:spcPts val="0"/>
              </a:spcAft>
              <a:buClr>
                <a:srgbClr val="666666"/>
              </a:buClr>
              <a:buSzPts val="1200"/>
              <a:buAutoNum type="alphaLcParenR"/>
            </a:pPr>
            <a:r>
              <a:rPr lang="en-GB" sz="1200">
                <a:solidFill>
                  <a:srgbClr val="666666"/>
                </a:solidFill>
              </a:rPr>
              <a:t>Vision for effective change management</a:t>
            </a:r>
            <a:endParaRPr sz="1200">
              <a:solidFill>
                <a:srgbClr val="666666"/>
              </a:solidFill>
            </a:endParaRPr>
          </a:p>
          <a:p>
            <a:pPr marL="457200" lvl="0" indent="-304800" algn="l" rtl="0">
              <a:lnSpc>
                <a:spcPct val="100000"/>
              </a:lnSpc>
              <a:spcBef>
                <a:spcPts val="640"/>
              </a:spcBef>
              <a:spcAft>
                <a:spcPts val="0"/>
              </a:spcAft>
              <a:buClr>
                <a:srgbClr val="666666"/>
              </a:buClr>
              <a:buSzPts val="1200"/>
              <a:buAutoNum type="arabicParenR"/>
            </a:pPr>
            <a:r>
              <a:rPr lang="en-GB" sz="1200">
                <a:solidFill>
                  <a:srgbClr val="666666"/>
                </a:solidFill>
              </a:rPr>
              <a:t>Establish current state of stakeholder environment</a:t>
            </a:r>
            <a:endParaRPr sz="1200">
              <a:solidFill>
                <a:srgbClr val="666666"/>
              </a:solidFill>
            </a:endParaRPr>
          </a:p>
          <a:p>
            <a:pPr marL="457200" lvl="0" indent="-304800" algn="l" rtl="0">
              <a:lnSpc>
                <a:spcPct val="100000"/>
              </a:lnSpc>
              <a:spcBef>
                <a:spcPts val="640"/>
              </a:spcBef>
              <a:spcAft>
                <a:spcPts val="0"/>
              </a:spcAft>
              <a:buClr>
                <a:srgbClr val="666666"/>
              </a:buClr>
              <a:buSzPts val="1200"/>
              <a:buAutoNum type="arabicParenR"/>
            </a:pPr>
            <a:r>
              <a:rPr lang="en-GB" sz="1200">
                <a:solidFill>
                  <a:srgbClr val="666666"/>
                </a:solidFill>
              </a:rPr>
              <a:t>Establish targets for desired end state</a:t>
            </a:r>
            <a:endParaRPr sz="1200">
              <a:solidFill>
                <a:srgbClr val="666666"/>
              </a:solidFill>
            </a:endParaRPr>
          </a:p>
          <a:p>
            <a:pPr marL="457200" lvl="0" indent="-304800" algn="l" rtl="0">
              <a:lnSpc>
                <a:spcPct val="100000"/>
              </a:lnSpc>
              <a:spcBef>
                <a:spcPts val="640"/>
              </a:spcBef>
              <a:spcAft>
                <a:spcPts val="0"/>
              </a:spcAft>
              <a:buClr>
                <a:srgbClr val="666666"/>
              </a:buClr>
              <a:buSzPts val="1200"/>
              <a:buAutoNum type="arabicParenR"/>
            </a:pPr>
            <a:r>
              <a:rPr lang="en-GB" sz="1200">
                <a:solidFill>
                  <a:srgbClr val="666666"/>
                </a:solidFill>
              </a:rPr>
              <a:t>Plan interventions</a:t>
            </a:r>
            <a:endParaRPr sz="1200">
              <a:solidFill>
                <a:srgbClr val="666666"/>
              </a:solidFill>
            </a:endParaRPr>
          </a:p>
          <a:p>
            <a:pPr marL="457200" lvl="0" indent="-304800" algn="l" rtl="0">
              <a:lnSpc>
                <a:spcPct val="100000"/>
              </a:lnSpc>
              <a:spcBef>
                <a:spcPts val="640"/>
              </a:spcBef>
              <a:spcAft>
                <a:spcPts val="0"/>
              </a:spcAft>
              <a:buClr>
                <a:srgbClr val="666666"/>
              </a:buClr>
              <a:buSzPts val="1200"/>
              <a:buAutoNum type="arabicParenR"/>
            </a:pPr>
            <a:r>
              <a:rPr lang="en-GB" sz="1200">
                <a:solidFill>
                  <a:srgbClr val="666666"/>
                </a:solidFill>
              </a:rPr>
              <a:t>Execute and measure</a:t>
            </a:r>
            <a:endParaRPr sz="1200">
              <a:solidFill>
                <a:srgbClr val="666666"/>
              </a:solidFill>
            </a:endParaRPr>
          </a:p>
          <a:p>
            <a:pPr marL="457200" lvl="0" indent="0" algn="l" rtl="0">
              <a:lnSpc>
                <a:spcPct val="100000"/>
              </a:lnSpc>
              <a:spcBef>
                <a:spcPts val="640"/>
              </a:spcBef>
              <a:spcAft>
                <a:spcPts val="0"/>
              </a:spcAft>
              <a:buSzPts val="1800"/>
              <a:buNone/>
            </a:pPr>
            <a:endParaRPr sz="1200">
              <a:solidFill>
                <a:srgbClr val="66666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6"/>
          <p:cNvSpPr txBox="1">
            <a:spLocks noGrp="1"/>
          </p:cNvSpPr>
          <p:nvPr>
            <p:ph type="title"/>
          </p:nvPr>
        </p:nvSpPr>
        <p:spPr>
          <a:xfrm>
            <a:off x="1258541" y="187340"/>
            <a:ext cx="7494000" cy="50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GB"/>
              <a:t>Tailored engagement </a:t>
            </a:r>
            <a:endParaRPr/>
          </a:p>
          <a:p>
            <a:pPr marL="0" lvl="0" indent="0" algn="l" rtl="0">
              <a:lnSpc>
                <a:spcPct val="100000"/>
              </a:lnSpc>
              <a:spcBef>
                <a:spcPts val="0"/>
              </a:spcBef>
              <a:spcAft>
                <a:spcPts val="0"/>
              </a:spcAft>
              <a:buSzPts val="2800"/>
              <a:buNone/>
            </a:pPr>
            <a:r>
              <a:rPr lang="en-GB" sz="1600">
                <a:solidFill>
                  <a:schemeClr val="accent6"/>
                </a:solidFill>
              </a:rPr>
              <a:t>Use the template below to document the right approach for each stakeholder / stakeholder group</a:t>
            </a:r>
            <a:endParaRPr sz="1600">
              <a:solidFill>
                <a:schemeClr val="accent6"/>
              </a:solidFill>
            </a:endParaRPr>
          </a:p>
        </p:txBody>
      </p:sp>
      <p:graphicFrame>
        <p:nvGraphicFramePr>
          <p:cNvPr id="378" name="Google Shape;378;p26"/>
          <p:cNvGraphicFramePr/>
          <p:nvPr/>
        </p:nvGraphicFramePr>
        <p:xfrm>
          <a:off x="219025" y="2174650"/>
          <a:ext cx="8676300" cy="2550600"/>
        </p:xfrm>
        <a:graphic>
          <a:graphicData uri="http://schemas.openxmlformats.org/drawingml/2006/table">
            <a:tbl>
              <a:tblPr>
                <a:noFill/>
                <a:tableStyleId>{8891CC0D-0F84-4709-9C57-4D69F3608996}</a:tableStyleId>
              </a:tblPr>
              <a:tblGrid>
                <a:gridCol w="737325">
                  <a:extLst>
                    <a:ext uri="{9D8B030D-6E8A-4147-A177-3AD203B41FA5}">
                      <a16:colId xmlns:a16="http://schemas.microsoft.com/office/drawing/2014/main" val="20000"/>
                    </a:ext>
                  </a:extLst>
                </a:gridCol>
                <a:gridCol w="1027900">
                  <a:extLst>
                    <a:ext uri="{9D8B030D-6E8A-4147-A177-3AD203B41FA5}">
                      <a16:colId xmlns:a16="http://schemas.microsoft.com/office/drawing/2014/main" val="20001"/>
                    </a:ext>
                  </a:extLst>
                </a:gridCol>
                <a:gridCol w="1049800">
                  <a:extLst>
                    <a:ext uri="{9D8B030D-6E8A-4147-A177-3AD203B41FA5}">
                      <a16:colId xmlns:a16="http://schemas.microsoft.com/office/drawing/2014/main" val="20002"/>
                    </a:ext>
                  </a:extLst>
                </a:gridCol>
                <a:gridCol w="1049800">
                  <a:extLst>
                    <a:ext uri="{9D8B030D-6E8A-4147-A177-3AD203B41FA5}">
                      <a16:colId xmlns:a16="http://schemas.microsoft.com/office/drawing/2014/main" val="20003"/>
                    </a:ext>
                  </a:extLst>
                </a:gridCol>
                <a:gridCol w="1049800">
                  <a:extLst>
                    <a:ext uri="{9D8B030D-6E8A-4147-A177-3AD203B41FA5}">
                      <a16:colId xmlns:a16="http://schemas.microsoft.com/office/drawing/2014/main" val="20004"/>
                    </a:ext>
                  </a:extLst>
                </a:gridCol>
                <a:gridCol w="1049800">
                  <a:extLst>
                    <a:ext uri="{9D8B030D-6E8A-4147-A177-3AD203B41FA5}">
                      <a16:colId xmlns:a16="http://schemas.microsoft.com/office/drawing/2014/main" val="20005"/>
                    </a:ext>
                  </a:extLst>
                </a:gridCol>
                <a:gridCol w="1049800">
                  <a:extLst>
                    <a:ext uri="{9D8B030D-6E8A-4147-A177-3AD203B41FA5}">
                      <a16:colId xmlns:a16="http://schemas.microsoft.com/office/drawing/2014/main" val="20006"/>
                    </a:ext>
                  </a:extLst>
                </a:gridCol>
                <a:gridCol w="1049800">
                  <a:extLst>
                    <a:ext uri="{9D8B030D-6E8A-4147-A177-3AD203B41FA5}">
                      <a16:colId xmlns:a16="http://schemas.microsoft.com/office/drawing/2014/main" val="20007"/>
                    </a:ext>
                  </a:extLst>
                </a:gridCol>
                <a:gridCol w="612275">
                  <a:extLst>
                    <a:ext uri="{9D8B030D-6E8A-4147-A177-3AD203B41FA5}">
                      <a16:colId xmlns:a16="http://schemas.microsoft.com/office/drawing/2014/main" val="20008"/>
                    </a:ext>
                  </a:extLst>
                </a:gridCol>
              </a:tblGrid>
              <a:tr h="203000">
                <a:tc rowSpan="2">
                  <a:txBody>
                    <a:bodyPr/>
                    <a:lstStyle/>
                    <a:p>
                      <a:pPr marL="0" marR="0" lvl="0" indent="0" algn="l" rtl="0">
                        <a:lnSpc>
                          <a:spcPct val="100000"/>
                        </a:lnSpc>
                        <a:spcBef>
                          <a:spcPts val="0"/>
                        </a:spcBef>
                        <a:spcAft>
                          <a:spcPts val="0"/>
                        </a:spcAft>
                        <a:buClr>
                          <a:srgbClr val="000000"/>
                        </a:buClr>
                        <a:buSzPts val="900"/>
                        <a:buFont typeface="Arial"/>
                        <a:buNone/>
                      </a:pPr>
                      <a:r>
                        <a:rPr lang="en-GB" sz="1000">
                          <a:solidFill>
                            <a:srgbClr val="FFFFFF"/>
                          </a:solidFill>
                        </a:rPr>
                        <a:t>Stakeholder group</a:t>
                      </a:r>
                      <a:endParaRPr sz="1000" u="none" strike="noStrike" cap="none">
                        <a:solidFill>
                          <a:srgbClr val="FFFFFF"/>
                        </a:solidFill>
                      </a:endParaRPr>
                    </a:p>
                  </a:txBody>
                  <a:tcPr marL="18000" marR="18000" marT="18000" marB="18000" anchor="ctr">
                    <a:lnB w="9525" cap="flat" cmpd="sng">
                      <a:solidFill>
                        <a:srgbClr val="9E9E9E"/>
                      </a:solidFill>
                      <a:prstDash val="solid"/>
                      <a:round/>
                      <a:headEnd type="none" w="sm" len="sm"/>
                      <a:tailEnd type="none" w="sm" len="sm"/>
                    </a:lnB>
                    <a:solidFill>
                      <a:srgbClr val="006C56"/>
                    </a:solidFill>
                  </a:tcPr>
                </a:tc>
                <a:tc rowSpan="2">
                  <a:txBody>
                    <a:bodyPr/>
                    <a:lstStyle/>
                    <a:p>
                      <a:pPr marL="0" marR="0" lvl="0" indent="0" algn="l" rtl="0">
                        <a:lnSpc>
                          <a:spcPct val="100000"/>
                        </a:lnSpc>
                        <a:spcBef>
                          <a:spcPts val="0"/>
                        </a:spcBef>
                        <a:spcAft>
                          <a:spcPts val="0"/>
                        </a:spcAft>
                        <a:buClr>
                          <a:srgbClr val="000000"/>
                        </a:buClr>
                        <a:buSzPts val="900"/>
                        <a:buFont typeface="Arial"/>
                        <a:buNone/>
                      </a:pPr>
                      <a:r>
                        <a:rPr lang="en-GB" sz="1000" u="none" strike="noStrike" cap="none">
                          <a:solidFill>
                            <a:srgbClr val="FFFFFF"/>
                          </a:solidFill>
                        </a:rPr>
                        <a:t>What are we trying to achieve wi</a:t>
                      </a:r>
                      <a:r>
                        <a:rPr lang="en-GB" sz="1000">
                          <a:solidFill>
                            <a:srgbClr val="FFFFFF"/>
                          </a:solidFill>
                        </a:rPr>
                        <a:t>th change management</a:t>
                      </a:r>
                      <a:r>
                        <a:rPr lang="en-GB" sz="1000" u="none" strike="noStrike" cap="none">
                          <a:solidFill>
                            <a:srgbClr val="FFFFFF"/>
                          </a:solidFill>
                        </a:rPr>
                        <a:t>?</a:t>
                      </a:r>
                      <a:endParaRPr sz="1000" u="none" strike="noStrike" cap="none">
                        <a:solidFill>
                          <a:srgbClr val="FFFFFF"/>
                        </a:solidFill>
                      </a:endParaRPr>
                    </a:p>
                  </a:txBody>
                  <a:tcPr marL="18000" marR="18000" marT="18000" marB="18000" anchor="ctr">
                    <a:solidFill>
                      <a:srgbClr val="006C56"/>
                    </a:solidFill>
                  </a:tcPr>
                </a:tc>
                <a:tc gridSpan="6">
                  <a:txBody>
                    <a:bodyPr/>
                    <a:lstStyle/>
                    <a:p>
                      <a:pPr marL="0" lvl="0" indent="0" algn="ctr" rtl="0">
                        <a:spcBef>
                          <a:spcPts val="0"/>
                        </a:spcBef>
                        <a:spcAft>
                          <a:spcPts val="0"/>
                        </a:spcAft>
                        <a:buNone/>
                      </a:pPr>
                      <a:r>
                        <a:rPr lang="en-GB" sz="1000">
                          <a:solidFill>
                            <a:srgbClr val="FFFFFF"/>
                          </a:solidFill>
                        </a:rPr>
                        <a:t>How would each approach be applied to each group / stakeholder?</a:t>
                      </a:r>
                      <a:endParaRPr sz="1000">
                        <a:solidFill>
                          <a:srgbClr val="FFFFFF"/>
                        </a:solidFill>
                      </a:endParaRPr>
                    </a:p>
                  </a:txBody>
                  <a:tcPr marL="18000" marR="18000" marT="18000" marB="18000" anchor="ctr">
                    <a:solidFill>
                      <a:srgbClr val="006C5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l" rtl="0">
                        <a:lnSpc>
                          <a:spcPct val="100000"/>
                        </a:lnSpc>
                        <a:spcBef>
                          <a:spcPts val="0"/>
                        </a:spcBef>
                        <a:spcAft>
                          <a:spcPts val="0"/>
                        </a:spcAft>
                        <a:buClr>
                          <a:srgbClr val="000000"/>
                        </a:buClr>
                        <a:buSzPts val="900"/>
                        <a:buFont typeface="Arial"/>
                        <a:buNone/>
                      </a:pPr>
                      <a:r>
                        <a:rPr lang="en-GB" sz="1000" u="none" strike="noStrike" cap="none">
                          <a:solidFill>
                            <a:srgbClr val="FFFFFF"/>
                          </a:solidFill>
                        </a:rPr>
                        <a:t>When to engage?</a:t>
                      </a:r>
                      <a:endParaRPr sz="1000" u="none" strike="noStrike" cap="none">
                        <a:solidFill>
                          <a:srgbClr val="FFFFFF"/>
                        </a:solidFill>
                      </a:endParaRPr>
                    </a:p>
                  </a:txBody>
                  <a:tcPr marL="18000" marR="18000" marT="18000" marB="18000" anchor="ctr">
                    <a:lnB w="9525" cap="flat" cmpd="sng">
                      <a:solidFill>
                        <a:srgbClr val="9E9E9E"/>
                      </a:solidFill>
                      <a:prstDash val="solid"/>
                      <a:round/>
                      <a:headEnd type="none" w="sm" len="sm"/>
                      <a:tailEnd type="none" w="sm" len="sm"/>
                    </a:lnB>
                    <a:solidFill>
                      <a:srgbClr val="006C56"/>
                    </a:solidFill>
                  </a:tcPr>
                </a:tc>
                <a:extLst>
                  <a:ext uri="{0D108BD9-81ED-4DB2-BD59-A6C34878D82A}">
                    <a16:rowId xmlns:a16="http://schemas.microsoft.com/office/drawing/2014/main" val="10000"/>
                  </a:ext>
                </a:extLst>
              </a:tr>
              <a:tr h="33200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18000" marR="18000" marT="18000" marB="18000" anchor="ctr">
                    <a:solidFill>
                      <a:srgbClr val="F3F3F3"/>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18000" marR="18000" marT="18000" marB="18000" anchor="ctr">
                    <a:solidFill>
                      <a:srgbClr val="F3F3F3"/>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18000" marR="18000" marT="18000" marB="18000" anchor="ctr">
                    <a:solidFill>
                      <a:srgbClr val="F3F3F3"/>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p>
                  </a:txBody>
                  <a:tcPr marL="18000" marR="18000" marT="18000" marB="18000" anchor="ctr">
                    <a:solidFill>
                      <a:srgbClr val="F3F3F3"/>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1000" u="none" strike="noStrike" cap="none">
                        <a:solidFill>
                          <a:schemeClr val="dk1"/>
                        </a:solidFill>
                      </a:endParaRPr>
                    </a:p>
                  </a:txBody>
                  <a:tcPr marL="18000" marR="18000" marT="18000" marB="18000" anchor="ctr">
                    <a:lnR w="9525" cap="flat" cmpd="sng">
                      <a:solidFill>
                        <a:srgbClr val="9E9E9E"/>
                      </a:solidFill>
                      <a:prstDash val="solid"/>
                      <a:round/>
                      <a:headEnd type="none" w="sm" len="sm"/>
                      <a:tailEnd type="none" w="sm" len="sm"/>
                    </a:lnR>
                    <a:solidFill>
                      <a:srgbClr val="F3F3F3"/>
                    </a:solidFill>
                  </a:tcPr>
                </a:tc>
                <a:tc>
                  <a:txBody>
                    <a:bodyPr/>
                    <a:lstStyle/>
                    <a:p>
                      <a:pPr marL="0" marR="0" lvl="0" indent="0" algn="ctr" rtl="0">
                        <a:lnSpc>
                          <a:spcPct val="100000"/>
                        </a:lnSpc>
                        <a:spcBef>
                          <a:spcPts val="0"/>
                        </a:spcBef>
                        <a:spcAft>
                          <a:spcPts val="0"/>
                        </a:spcAft>
                        <a:buNone/>
                      </a:pPr>
                      <a:r>
                        <a:rPr lang="en-GB" sz="1000">
                          <a:solidFill>
                            <a:schemeClr val="dk1"/>
                          </a:solidFill>
                        </a:rPr>
                        <a:t>Anything else?</a:t>
                      </a:r>
                      <a:endParaRPr sz="1000" u="none" strike="noStrike" cap="none">
                        <a:solidFill>
                          <a:schemeClr val="dk1"/>
                        </a:solidFill>
                      </a:endParaRPr>
                    </a:p>
                  </a:txBody>
                  <a:tcPr marL="18000" marR="18000" marT="18000" marB="180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rgbClr val="F3F3F3"/>
                    </a:solidFill>
                  </a:tcPr>
                </a:tc>
                <a:tc vMerge="1">
                  <a:txBody>
                    <a:bodyPr/>
                    <a:lstStyle/>
                    <a:p>
                      <a:endParaRPr lang="en-US"/>
                    </a:p>
                  </a:txBody>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None/>
                      </a:pPr>
                      <a:r>
                        <a:rPr lang="en-GB" sz="1000" b="1"/>
                        <a:t>Champion</a:t>
                      </a:r>
                      <a:endParaRPr sz="1000" b="1"/>
                    </a:p>
                  </a:txBody>
                  <a:tcPr marL="18000" marR="18000" marT="18000" marB="180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endParaRPr sz="1000"/>
                    </a:p>
                  </a:txBody>
                  <a:tcPr marL="18000" marR="18000" marT="18000" marB="18000" anchor="ctr">
                    <a:lnL w="9525" cap="flat" cmpd="sng">
                      <a:solidFill>
                        <a:srgbClr val="9E9E9E"/>
                      </a:solidFill>
                      <a:prstDash val="solid"/>
                      <a:round/>
                      <a:headEnd type="none" w="sm" len="sm"/>
                      <a:tailEnd type="none" w="sm" len="sm"/>
                    </a:lnL>
                    <a:solidFill>
                      <a:srgbClr val="EFEFEF"/>
                    </a:solidFill>
                  </a:tcPr>
                </a:tc>
                <a:tc>
                  <a:txBody>
                    <a:bodyPr/>
                    <a:lstStyle/>
                    <a:p>
                      <a:pPr marL="0" lvl="0" indent="0" algn="l" rtl="0">
                        <a:spcBef>
                          <a:spcPts val="0"/>
                        </a:spcBef>
                        <a:spcAft>
                          <a:spcPts val="0"/>
                        </a:spcAft>
                        <a:buNone/>
                      </a:pPr>
                      <a:endParaRPr sz="1000"/>
                    </a:p>
                  </a:txBody>
                  <a:tcPr marL="18000" marR="18000" marT="18000" marB="18000" anchor="ctr">
                    <a:solidFill>
                      <a:srgbClr val="FFFFFF"/>
                    </a:solidFill>
                  </a:tcPr>
                </a:tc>
                <a:tc>
                  <a:txBody>
                    <a:bodyPr/>
                    <a:lstStyle/>
                    <a:p>
                      <a:pPr marL="0" lvl="0" indent="0" algn="l" rtl="0">
                        <a:spcBef>
                          <a:spcPts val="0"/>
                        </a:spcBef>
                        <a:spcAft>
                          <a:spcPts val="0"/>
                        </a:spcAft>
                        <a:buNone/>
                      </a:pPr>
                      <a:endParaRPr sz="1000"/>
                    </a:p>
                  </a:txBody>
                  <a:tcPr marL="18000" marR="18000" marT="18000" marB="18000" anchor="ctr">
                    <a:solidFill>
                      <a:srgbClr val="FFFFFF"/>
                    </a:solidFill>
                  </a:tcPr>
                </a:tc>
                <a:tc>
                  <a:txBody>
                    <a:bodyPr/>
                    <a:lstStyle/>
                    <a:p>
                      <a:pPr marL="0" lvl="0" indent="0" algn="l" rtl="0">
                        <a:spcBef>
                          <a:spcPts val="0"/>
                        </a:spcBef>
                        <a:spcAft>
                          <a:spcPts val="0"/>
                        </a:spcAft>
                        <a:buNone/>
                      </a:pPr>
                      <a:endParaRPr sz="1000"/>
                    </a:p>
                  </a:txBody>
                  <a:tcPr marL="18000" marR="18000" marT="18000" marB="18000" anchor="ctr">
                    <a:solidFill>
                      <a:srgbClr val="FFFFFF"/>
                    </a:solidFill>
                  </a:tcPr>
                </a:tc>
                <a:tc>
                  <a:txBody>
                    <a:bodyPr/>
                    <a:lstStyle/>
                    <a:p>
                      <a:pPr marL="0" lvl="0" indent="0" algn="l" rtl="0">
                        <a:spcBef>
                          <a:spcPts val="0"/>
                        </a:spcBef>
                        <a:spcAft>
                          <a:spcPts val="0"/>
                        </a:spcAft>
                        <a:buNone/>
                      </a:pPr>
                      <a:endParaRPr sz="1000"/>
                    </a:p>
                  </a:txBody>
                  <a:tcPr marL="18000" marR="18000" marT="18000" marB="18000" anchor="ctr">
                    <a:solidFill>
                      <a:srgbClr val="FFFFFF"/>
                    </a:solidFill>
                  </a:tcPr>
                </a:tc>
                <a:tc>
                  <a:txBody>
                    <a:bodyPr/>
                    <a:lstStyle/>
                    <a:p>
                      <a:pPr marL="0" lvl="0" indent="0" algn="l" rtl="0">
                        <a:spcBef>
                          <a:spcPts val="0"/>
                        </a:spcBef>
                        <a:spcAft>
                          <a:spcPts val="0"/>
                        </a:spcAft>
                        <a:buNone/>
                      </a:pPr>
                      <a:endParaRPr sz="1000"/>
                    </a:p>
                  </a:txBody>
                  <a:tcPr marL="18000" marR="18000" marT="18000" marB="18000" anchor="ctr">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endParaRPr sz="1000"/>
                    </a:p>
                  </a:txBody>
                  <a:tcPr marL="18000" marR="18000" marT="18000" marB="180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endParaRPr sz="1000"/>
                    </a:p>
                  </a:txBody>
                  <a:tcPr marL="18000" marR="18000" marT="18000" marB="180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None/>
                      </a:pPr>
                      <a:r>
                        <a:rPr lang="en-GB" sz="1000" b="1"/>
                        <a:t>Adopter</a:t>
                      </a:r>
                      <a:endParaRPr sz="1000" b="1"/>
                    </a:p>
                  </a:txBody>
                  <a:tcPr marL="18000" marR="18000" marT="18000" marB="180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endParaRPr sz="1000"/>
                    </a:p>
                  </a:txBody>
                  <a:tcPr marL="18000" marR="18000" marT="18000" marB="18000" anchor="ctr">
                    <a:lnL w="9525" cap="flat" cmpd="sng">
                      <a:solidFill>
                        <a:srgbClr val="9E9E9E"/>
                      </a:solidFill>
                      <a:prstDash val="solid"/>
                      <a:round/>
                      <a:headEnd type="none" w="sm" len="sm"/>
                      <a:tailEnd type="none" w="sm" len="sm"/>
                    </a:lnL>
                    <a:solidFill>
                      <a:srgbClr val="EFEFEF"/>
                    </a:solidFill>
                  </a:tcPr>
                </a:tc>
                <a:tc>
                  <a:txBody>
                    <a:bodyPr/>
                    <a:lstStyle/>
                    <a:p>
                      <a:pPr marL="0" lvl="0" indent="0" algn="l" rtl="0">
                        <a:spcBef>
                          <a:spcPts val="0"/>
                        </a:spcBef>
                        <a:spcAft>
                          <a:spcPts val="0"/>
                        </a:spcAft>
                        <a:buNone/>
                      </a:pPr>
                      <a:endParaRPr sz="1000"/>
                    </a:p>
                  </a:txBody>
                  <a:tcPr marL="18000" marR="18000" marT="18000" marB="18000" anchor="ctr">
                    <a:solidFill>
                      <a:srgbClr val="FFFFFF"/>
                    </a:solidFill>
                  </a:tcPr>
                </a:tc>
                <a:tc>
                  <a:txBody>
                    <a:bodyPr/>
                    <a:lstStyle/>
                    <a:p>
                      <a:pPr marL="0" lvl="0" indent="0" algn="l" rtl="0">
                        <a:spcBef>
                          <a:spcPts val="0"/>
                        </a:spcBef>
                        <a:spcAft>
                          <a:spcPts val="0"/>
                        </a:spcAft>
                        <a:buNone/>
                      </a:pPr>
                      <a:endParaRPr sz="1000"/>
                    </a:p>
                  </a:txBody>
                  <a:tcPr marL="18000" marR="18000" marT="18000" marB="18000" anchor="ctr">
                    <a:solidFill>
                      <a:srgbClr val="FFFFFF"/>
                    </a:solidFill>
                  </a:tcPr>
                </a:tc>
                <a:tc>
                  <a:txBody>
                    <a:bodyPr/>
                    <a:lstStyle/>
                    <a:p>
                      <a:pPr marL="0" lvl="0" indent="0" algn="l" rtl="0">
                        <a:spcBef>
                          <a:spcPts val="0"/>
                        </a:spcBef>
                        <a:spcAft>
                          <a:spcPts val="0"/>
                        </a:spcAft>
                        <a:buNone/>
                      </a:pPr>
                      <a:endParaRPr sz="1000"/>
                    </a:p>
                  </a:txBody>
                  <a:tcPr marL="18000" marR="18000" marT="18000" marB="18000" anchor="ctr">
                    <a:solidFill>
                      <a:srgbClr val="FFFFFF"/>
                    </a:solidFill>
                  </a:tcPr>
                </a:tc>
                <a:tc>
                  <a:txBody>
                    <a:bodyPr/>
                    <a:lstStyle/>
                    <a:p>
                      <a:pPr marL="0" lvl="0" indent="0" algn="l" rtl="0">
                        <a:spcBef>
                          <a:spcPts val="0"/>
                        </a:spcBef>
                        <a:spcAft>
                          <a:spcPts val="0"/>
                        </a:spcAft>
                        <a:buNone/>
                      </a:pPr>
                      <a:endParaRPr sz="1000"/>
                    </a:p>
                  </a:txBody>
                  <a:tcPr marL="18000" marR="18000" marT="18000" marB="18000" anchor="ctr">
                    <a:solidFill>
                      <a:srgbClr val="FFFFFF"/>
                    </a:solidFill>
                  </a:tcPr>
                </a:tc>
                <a:tc>
                  <a:txBody>
                    <a:bodyPr/>
                    <a:lstStyle/>
                    <a:p>
                      <a:pPr marL="0" lvl="0" indent="0" algn="l" rtl="0">
                        <a:spcBef>
                          <a:spcPts val="0"/>
                        </a:spcBef>
                        <a:spcAft>
                          <a:spcPts val="0"/>
                        </a:spcAft>
                        <a:buNone/>
                      </a:pPr>
                      <a:endParaRPr sz="1000"/>
                    </a:p>
                  </a:txBody>
                  <a:tcPr marL="18000" marR="18000" marT="18000" marB="18000" anchor="ctr">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endParaRPr sz="1000"/>
                    </a:p>
                  </a:txBody>
                  <a:tcPr marL="18000" marR="18000" marT="18000" marB="180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endParaRPr sz="1000"/>
                    </a:p>
                  </a:txBody>
                  <a:tcPr marL="18000" marR="18000" marT="18000" marB="180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800"/>
                        <a:buFont typeface="Arial"/>
                        <a:buNone/>
                      </a:pPr>
                      <a:r>
                        <a:rPr lang="en-GB" sz="1000" b="1"/>
                        <a:t>Blocker</a:t>
                      </a:r>
                      <a:endParaRPr sz="1000" b="1" u="none" strike="noStrike" cap="none"/>
                    </a:p>
                  </a:txBody>
                  <a:tcPr marL="18000" marR="18000" marT="18000" marB="180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endParaRPr sz="1000"/>
                    </a:p>
                  </a:txBody>
                  <a:tcPr marL="18000" marR="18000" marT="18000" marB="18000" anchor="ctr">
                    <a:lnL w="9525" cap="flat" cmpd="sng">
                      <a:solidFill>
                        <a:srgbClr val="9E9E9E"/>
                      </a:solidFill>
                      <a:prstDash val="solid"/>
                      <a:round/>
                      <a:headEnd type="none" w="sm" len="sm"/>
                      <a:tailEnd type="none" w="sm" len="sm"/>
                    </a:lnL>
                    <a:solidFill>
                      <a:srgbClr val="EFEFEF"/>
                    </a:solidFill>
                  </a:tcPr>
                </a:tc>
                <a:tc>
                  <a:txBody>
                    <a:bodyPr/>
                    <a:lstStyle/>
                    <a:p>
                      <a:pPr marL="0" lvl="0" indent="0" algn="l" rtl="0">
                        <a:spcBef>
                          <a:spcPts val="0"/>
                        </a:spcBef>
                        <a:spcAft>
                          <a:spcPts val="0"/>
                        </a:spcAft>
                        <a:buNone/>
                      </a:pPr>
                      <a:endParaRPr sz="1000"/>
                    </a:p>
                  </a:txBody>
                  <a:tcPr marL="18000" marR="18000" marT="18000" marB="18000" anchor="ctr">
                    <a:solidFill>
                      <a:srgbClr val="FFFFFF"/>
                    </a:solidFill>
                  </a:tcPr>
                </a:tc>
                <a:tc>
                  <a:txBody>
                    <a:bodyPr/>
                    <a:lstStyle/>
                    <a:p>
                      <a:pPr marL="0" lvl="0" indent="0" algn="l" rtl="0">
                        <a:spcBef>
                          <a:spcPts val="0"/>
                        </a:spcBef>
                        <a:spcAft>
                          <a:spcPts val="0"/>
                        </a:spcAft>
                        <a:buNone/>
                      </a:pPr>
                      <a:endParaRPr sz="1000"/>
                    </a:p>
                  </a:txBody>
                  <a:tcPr marL="18000" marR="18000" marT="18000" marB="18000" anchor="ctr">
                    <a:solidFill>
                      <a:srgbClr val="FFFFFF"/>
                    </a:solidFill>
                  </a:tcPr>
                </a:tc>
                <a:tc>
                  <a:txBody>
                    <a:bodyPr/>
                    <a:lstStyle/>
                    <a:p>
                      <a:pPr marL="0" lvl="0" indent="0" algn="l" rtl="0">
                        <a:spcBef>
                          <a:spcPts val="0"/>
                        </a:spcBef>
                        <a:spcAft>
                          <a:spcPts val="0"/>
                        </a:spcAft>
                        <a:buNone/>
                      </a:pPr>
                      <a:endParaRPr sz="1000"/>
                    </a:p>
                  </a:txBody>
                  <a:tcPr marL="18000" marR="18000" marT="18000" marB="18000" anchor="ctr">
                    <a:solidFill>
                      <a:srgbClr val="FFFFFF"/>
                    </a:solidFill>
                  </a:tcPr>
                </a:tc>
                <a:tc>
                  <a:txBody>
                    <a:bodyPr/>
                    <a:lstStyle/>
                    <a:p>
                      <a:pPr marL="0" lvl="0" indent="0" algn="l" rtl="0">
                        <a:spcBef>
                          <a:spcPts val="0"/>
                        </a:spcBef>
                        <a:spcAft>
                          <a:spcPts val="0"/>
                        </a:spcAft>
                        <a:buNone/>
                      </a:pPr>
                      <a:endParaRPr sz="1000"/>
                    </a:p>
                  </a:txBody>
                  <a:tcPr marL="18000" marR="18000" marT="18000" marB="18000" anchor="ctr">
                    <a:solidFill>
                      <a:srgbClr val="FFFFFF"/>
                    </a:solidFill>
                  </a:tcPr>
                </a:tc>
                <a:tc>
                  <a:txBody>
                    <a:bodyPr/>
                    <a:lstStyle/>
                    <a:p>
                      <a:pPr marL="0" lvl="0" indent="0" algn="l" rtl="0">
                        <a:spcBef>
                          <a:spcPts val="0"/>
                        </a:spcBef>
                        <a:spcAft>
                          <a:spcPts val="0"/>
                        </a:spcAft>
                        <a:buNone/>
                      </a:pPr>
                      <a:endParaRPr sz="1000"/>
                    </a:p>
                  </a:txBody>
                  <a:tcPr marL="18000" marR="18000" marT="18000" marB="18000" anchor="ctr">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endParaRPr sz="1000"/>
                    </a:p>
                  </a:txBody>
                  <a:tcPr marL="18000" marR="18000" marT="18000" marB="180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endParaRPr sz="1000"/>
                    </a:p>
                  </a:txBody>
                  <a:tcPr marL="18000" marR="18000" marT="18000" marB="180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sz="1000" b="1">
                          <a:solidFill>
                            <a:schemeClr val="dk1"/>
                          </a:solidFill>
                        </a:rPr>
                        <a:t>Opposer</a:t>
                      </a:r>
                      <a:endParaRPr sz="1000" b="1"/>
                    </a:p>
                  </a:txBody>
                  <a:tcPr marL="18000" marR="18000" marT="18000" marB="180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endParaRPr sz="1000"/>
                    </a:p>
                  </a:txBody>
                  <a:tcPr marL="18000" marR="18000" marT="18000" marB="18000" anchor="ctr">
                    <a:lnL w="9525" cap="flat" cmpd="sng">
                      <a:solidFill>
                        <a:srgbClr val="9E9E9E"/>
                      </a:solidFill>
                      <a:prstDash val="solid"/>
                      <a:round/>
                      <a:headEnd type="none" w="sm" len="sm"/>
                      <a:tailEnd type="none" w="sm" len="sm"/>
                    </a:lnL>
                    <a:solidFill>
                      <a:srgbClr val="EFEFEF"/>
                    </a:solidFill>
                  </a:tcPr>
                </a:tc>
                <a:tc>
                  <a:txBody>
                    <a:bodyPr/>
                    <a:lstStyle/>
                    <a:p>
                      <a:pPr marL="0" lvl="0" indent="0" algn="l" rtl="0">
                        <a:spcBef>
                          <a:spcPts val="0"/>
                        </a:spcBef>
                        <a:spcAft>
                          <a:spcPts val="0"/>
                        </a:spcAft>
                        <a:buNone/>
                      </a:pPr>
                      <a:endParaRPr sz="1000"/>
                    </a:p>
                  </a:txBody>
                  <a:tcPr marL="18000" marR="18000" marT="18000" marB="18000" anchor="ctr">
                    <a:solidFill>
                      <a:srgbClr val="FFFFFF"/>
                    </a:solidFill>
                  </a:tcPr>
                </a:tc>
                <a:tc>
                  <a:txBody>
                    <a:bodyPr/>
                    <a:lstStyle/>
                    <a:p>
                      <a:pPr marL="0" lvl="0" indent="0" algn="l" rtl="0">
                        <a:spcBef>
                          <a:spcPts val="0"/>
                        </a:spcBef>
                        <a:spcAft>
                          <a:spcPts val="0"/>
                        </a:spcAft>
                        <a:buNone/>
                      </a:pPr>
                      <a:endParaRPr sz="1000"/>
                    </a:p>
                  </a:txBody>
                  <a:tcPr marL="18000" marR="18000" marT="18000" marB="18000" anchor="ctr">
                    <a:solidFill>
                      <a:srgbClr val="FFFFFF"/>
                    </a:solidFill>
                  </a:tcPr>
                </a:tc>
                <a:tc>
                  <a:txBody>
                    <a:bodyPr/>
                    <a:lstStyle/>
                    <a:p>
                      <a:pPr marL="0" lvl="0" indent="0" algn="l" rtl="0">
                        <a:spcBef>
                          <a:spcPts val="0"/>
                        </a:spcBef>
                        <a:spcAft>
                          <a:spcPts val="0"/>
                        </a:spcAft>
                        <a:buNone/>
                      </a:pPr>
                      <a:endParaRPr sz="1000"/>
                    </a:p>
                  </a:txBody>
                  <a:tcPr marL="18000" marR="18000" marT="18000" marB="18000" anchor="ctr">
                    <a:solidFill>
                      <a:srgbClr val="FFFFFF"/>
                    </a:solidFill>
                  </a:tcPr>
                </a:tc>
                <a:tc>
                  <a:txBody>
                    <a:bodyPr/>
                    <a:lstStyle/>
                    <a:p>
                      <a:pPr marL="0" lvl="0" indent="0" algn="l" rtl="0">
                        <a:spcBef>
                          <a:spcPts val="0"/>
                        </a:spcBef>
                        <a:spcAft>
                          <a:spcPts val="0"/>
                        </a:spcAft>
                        <a:buNone/>
                      </a:pPr>
                      <a:endParaRPr sz="1000"/>
                    </a:p>
                  </a:txBody>
                  <a:tcPr marL="18000" marR="18000" marT="18000" marB="18000" anchor="ctr">
                    <a:solidFill>
                      <a:srgbClr val="FFFFFF"/>
                    </a:solidFill>
                  </a:tcPr>
                </a:tc>
                <a:tc>
                  <a:txBody>
                    <a:bodyPr/>
                    <a:lstStyle/>
                    <a:p>
                      <a:pPr marL="0" lvl="0" indent="0" algn="l" rtl="0">
                        <a:spcBef>
                          <a:spcPts val="0"/>
                        </a:spcBef>
                        <a:spcAft>
                          <a:spcPts val="0"/>
                        </a:spcAft>
                        <a:buNone/>
                      </a:pPr>
                      <a:endParaRPr sz="1000"/>
                    </a:p>
                  </a:txBody>
                  <a:tcPr marL="18000" marR="18000" marT="18000" marB="18000" anchor="ctr">
                    <a:solidFill>
                      <a:srgbClr val="FFFFFF"/>
                    </a:solidFill>
                  </a:tcPr>
                </a:tc>
                <a:tc>
                  <a:txBody>
                    <a:bodyPr/>
                    <a:lstStyle/>
                    <a:p>
                      <a:pPr marL="0" lvl="0" indent="0" algn="l" rtl="0">
                        <a:spcBef>
                          <a:spcPts val="0"/>
                        </a:spcBef>
                        <a:spcAft>
                          <a:spcPts val="0"/>
                        </a:spcAft>
                        <a:buNone/>
                      </a:pPr>
                      <a:endParaRPr sz="1000"/>
                    </a:p>
                  </a:txBody>
                  <a:tcPr marL="18000" marR="18000" marT="18000" marB="18000" anchor="ctr">
                    <a:solidFill>
                      <a:srgbClr val="FFFFFF"/>
                    </a:solidFill>
                  </a:tcPr>
                </a:tc>
                <a:tc>
                  <a:txBody>
                    <a:bodyPr/>
                    <a:lstStyle/>
                    <a:p>
                      <a:pPr marL="0" lvl="0" indent="0" algn="l" rtl="0">
                        <a:spcBef>
                          <a:spcPts val="0"/>
                        </a:spcBef>
                        <a:spcAft>
                          <a:spcPts val="0"/>
                        </a:spcAft>
                        <a:buNone/>
                      </a:pPr>
                      <a:endParaRPr sz="1000"/>
                    </a:p>
                  </a:txBody>
                  <a:tcPr marL="18000" marR="18000" marT="18000" marB="18000"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GB" sz="1000" b="1">
                          <a:solidFill>
                            <a:schemeClr val="dk1"/>
                          </a:solidFill>
                        </a:rPr>
                        <a:t>Observer</a:t>
                      </a:r>
                      <a:endParaRPr sz="1000" b="1">
                        <a:solidFill>
                          <a:schemeClr val="dk1"/>
                        </a:solidFill>
                      </a:endParaRPr>
                    </a:p>
                  </a:txBody>
                  <a:tcPr marL="18000" marR="18000" marT="18000" marB="180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marR="0" lvl="0" indent="0" algn="l" rtl="0">
                        <a:lnSpc>
                          <a:spcPct val="100000"/>
                        </a:lnSpc>
                        <a:spcBef>
                          <a:spcPts val="0"/>
                        </a:spcBef>
                        <a:spcAft>
                          <a:spcPts val="0"/>
                        </a:spcAft>
                        <a:buNone/>
                      </a:pPr>
                      <a:endParaRPr sz="1000" u="none" strike="noStrike" cap="none">
                        <a:solidFill>
                          <a:srgbClr val="595959"/>
                        </a:solidFill>
                      </a:endParaRPr>
                    </a:p>
                  </a:txBody>
                  <a:tcPr marL="18000" marR="18000" marT="18000" marB="18000" anchor="ctr">
                    <a:lnL w="9525" cap="flat" cmpd="sng">
                      <a:solidFill>
                        <a:srgbClr val="9E9E9E"/>
                      </a:solidFill>
                      <a:prstDash val="solid"/>
                      <a:round/>
                      <a:headEnd type="none" w="sm" len="sm"/>
                      <a:tailEnd type="none" w="sm" len="sm"/>
                    </a:lnL>
                    <a:solidFill>
                      <a:srgbClr val="EFEFEF"/>
                    </a:solidFill>
                  </a:tcPr>
                </a:tc>
                <a:tc>
                  <a:txBody>
                    <a:bodyPr/>
                    <a:lstStyle/>
                    <a:p>
                      <a:pPr marL="0" marR="0" lvl="0" indent="0" algn="l" rtl="0">
                        <a:lnSpc>
                          <a:spcPct val="100000"/>
                        </a:lnSpc>
                        <a:spcBef>
                          <a:spcPts val="0"/>
                        </a:spcBef>
                        <a:spcAft>
                          <a:spcPts val="0"/>
                        </a:spcAft>
                        <a:buNone/>
                      </a:pPr>
                      <a:endParaRPr sz="1000" u="none" strike="noStrike" cap="none">
                        <a:solidFill>
                          <a:srgbClr val="595959"/>
                        </a:solidFill>
                      </a:endParaRPr>
                    </a:p>
                  </a:txBody>
                  <a:tcPr marL="18000" marR="18000" marT="18000" marB="18000" anchor="ctr">
                    <a:solidFill>
                      <a:srgbClr val="FFFFFF"/>
                    </a:solidFill>
                  </a:tcPr>
                </a:tc>
                <a:tc>
                  <a:txBody>
                    <a:bodyPr/>
                    <a:lstStyle/>
                    <a:p>
                      <a:pPr marL="0" marR="0" lvl="0" indent="0" algn="l" rtl="0">
                        <a:lnSpc>
                          <a:spcPct val="100000"/>
                        </a:lnSpc>
                        <a:spcBef>
                          <a:spcPts val="0"/>
                        </a:spcBef>
                        <a:spcAft>
                          <a:spcPts val="0"/>
                        </a:spcAft>
                        <a:buNone/>
                      </a:pPr>
                      <a:endParaRPr sz="1000" u="none" strike="noStrike" cap="none">
                        <a:solidFill>
                          <a:srgbClr val="595959"/>
                        </a:solidFill>
                      </a:endParaRPr>
                    </a:p>
                  </a:txBody>
                  <a:tcPr marL="18000" marR="18000" marT="18000" marB="18000" anchor="ctr">
                    <a:solidFill>
                      <a:srgbClr val="FFFFFF"/>
                    </a:solidFill>
                  </a:tcPr>
                </a:tc>
                <a:tc>
                  <a:txBody>
                    <a:bodyPr/>
                    <a:lstStyle/>
                    <a:p>
                      <a:pPr marL="0" marR="0" lvl="0" indent="0" algn="l" rtl="0">
                        <a:lnSpc>
                          <a:spcPct val="100000"/>
                        </a:lnSpc>
                        <a:spcBef>
                          <a:spcPts val="0"/>
                        </a:spcBef>
                        <a:spcAft>
                          <a:spcPts val="0"/>
                        </a:spcAft>
                        <a:buNone/>
                      </a:pPr>
                      <a:endParaRPr sz="1000" u="none" strike="noStrike" cap="none">
                        <a:solidFill>
                          <a:srgbClr val="595959"/>
                        </a:solidFill>
                      </a:endParaRPr>
                    </a:p>
                  </a:txBody>
                  <a:tcPr marL="18000" marR="18000" marT="18000" marB="18000" anchor="ctr">
                    <a:solidFill>
                      <a:srgbClr val="FFFFFF"/>
                    </a:solidFill>
                  </a:tcPr>
                </a:tc>
                <a:tc>
                  <a:txBody>
                    <a:bodyPr/>
                    <a:lstStyle/>
                    <a:p>
                      <a:pPr marL="0" marR="0" lvl="0" indent="0" algn="l" rtl="0">
                        <a:lnSpc>
                          <a:spcPct val="100000"/>
                        </a:lnSpc>
                        <a:spcBef>
                          <a:spcPts val="0"/>
                        </a:spcBef>
                        <a:spcAft>
                          <a:spcPts val="0"/>
                        </a:spcAft>
                        <a:buNone/>
                      </a:pPr>
                      <a:endParaRPr sz="1000" u="none" strike="noStrike" cap="none">
                        <a:solidFill>
                          <a:srgbClr val="595959"/>
                        </a:solidFill>
                      </a:endParaRPr>
                    </a:p>
                  </a:txBody>
                  <a:tcPr marL="18000" marR="18000" marT="18000" marB="18000" anchor="ctr">
                    <a:solidFill>
                      <a:srgbClr val="FFFFFF"/>
                    </a:solidFill>
                  </a:tcPr>
                </a:tc>
                <a:tc>
                  <a:txBody>
                    <a:bodyPr/>
                    <a:lstStyle/>
                    <a:p>
                      <a:pPr marL="0" marR="0" lvl="0" indent="0" algn="l" rtl="0">
                        <a:lnSpc>
                          <a:spcPct val="100000"/>
                        </a:lnSpc>
                        <a:spcBef>
                          <a:spcPts val="0"/>
                        </a:spcBef>
                        <a:spcAft>
                          <a:spcPts val="0"/>
                        </a:spcAft>
                        <a:buNone/>
                      </a:pPr>
                      <a:endParaRPr sz="1000" u="none" strike="noStrike" cap="none">
                        <a:solidFill>
                          <a:srgbClr val="595959"/>
                        </a:solidFill>
                      </a:endParaRPr>
                    </a:p>
                  </a:txBody>
                  <a:tcPr marL="18000" marR="18000" marT="18000" marB="18000" anchor="ctr">
                    <a:solidFill>
                      <a:srgbClr val="FFFFFF"/>
                    </a:solidFill>
                  </a:tcPr>
                </a:tc>
                <a:tc>
                  <a:txBody>
                    <a:bodyPr/>
                    <a:lstStyle/>
                    <a:p>
                      <a:pPr marL="0" marR="0" lvl="0" indent="0" algn="l" rtl="0">
                        <a:lnSpc>
                          <a:spcPct val="100000"/>
                        </a:lnSpc>
                        <a:spcBef>
                          <a:spcPts val="0"/>
                        </a:spcBef>
                        <a:spcAft>
                          <a:spcPts val="0"/>
                        </a:spcAft>
                        <a:buNone/>
                      </a:pPr>
                      <a:endParaRPr sz="1000" u="none" strike="noStrike" cap="none">
                        <a:solidFill>
                          <a:srgbClr val="595959"/>
                        </a:solidFill>
                      </a:endParaRPr>
                    </a:p>
                  </a:txBody>
                  <a:tcPr marL="18000" marR="18000" marT="18000" marB="18000" anchor="ctr">
                    <a:solidFill>
                      <a:srgbClr val="FFFFFF"/>
                    </a:solidFill>
                  </a:tcPr>
                </a:tc>
                <a:tc>
                  <a:txBody>
                    <a:bodyPr/>
                    <a:lstStyle/>
                    <a:p>
                      <a:pPr marL="0" marR="0" lvl="0" indent="0" algn="l" rtl="0">
                        <a:lnSpc>
                          <a:spcPct val="100000"/>
                        </a:lnSpc>
                        <a:spcBef>
                          <a:spcPts val="0"/>
                        </a:spcBef>
                        <a:spcAft>
                          <a:spcPts val="0"/>
                        </a:spcAft>
                        <a:buNone/>
                      </a:pPr>
                      <a:endParaRPr sz="1000" u="none" strike="noStrike" cap="none">
                        <a:solidFill>
                          <a:srgbClr val="595959"/>
                        </a:solidFill>
                      </a:endParaRPr>
                    </a:p>
                  </a:txBody>
                  <a:tcPr marL="18000" marR="18000" marT="18000" marB="18000" anchor="ctr">
                    <a:lnT w="9525" cap="flat" cmpd="sng">
                      <a:solidFill>
                        <a:srgbClr val="9E9E9E"/>
                      </a:solidFill>
                      <a:prstDash val="solid"/>
                      <a:round/>
                      <a:headEnd type="none" w="sm" len="sm"/>
                      <a:tailEnd type="none" w="sm" len="sm"/>
                    </a:lnT>
                    <a:solidFill>
                      <a:srgbClr val="EFEFEF"/>
                    </a:solidFill>
                  </a:tcPr>
                </a:tc>
                <a:extLst>
                  <a:ext uri="{0D108BD9-81ED-4DB2-BD59-A6C34878D82A}">
                    <a16:rowId xmlns:a16="http://schemas.microsoft.com/office/drawing/2014/main" val="10006"/>
                  </a:ext>
                </a:extLst>
              </a:tr>
            </a:tbl>
          </a:graphicData>
        </a:graphic>
      </p:graphicFrame>
      <p:grpSp>
        <p:nvGrpSpPr>
          <p:cNvPr id="379" name="Google Shape;379;p26"/>
          <p:cNvGrpSpPr/>
          <p:nvPr/>
        </p:nvGrpSpPr>
        <p:grpSpPr>
          <a:xfrm>
            <a:off x="2255059" y="2483904"/>
            <a:ext cx="495575" cy="276208"/>
            <a:chOff x="1370790" y="1641533"/>
            <a:chExt cx="1933574" cy="1201951"/>
          </a:xfrm>
        </p:grpSpPr>
        <p:pic>
          <p:nvPicPr>
            <p:cNvPr id="380" name="Google Shape;380;p26"/>
            <p:cNvPicPr preferRelativeResize="0"/>
            <p:nvPr/>
          </p:nvPicPr>
          <p:blipFill rotWithShape="1">
            <a:blip r:embed="rId3">
              <a:alphaModFix/>
            </a:blip>
            <a:srcRect/>
            <a:stretch/>
          </p:blipFill>
          <p:spPr>
            <a:xfrm>
              <a:off x="1370790" y="1641533"/>
              <a:ext cx="1933574" cy="1201951"/>
            </a:xfrm>
            <a:prstGeom prst="rect">
              <a:avLst/>
            </a:prstGeom>
            <a:noFill/>
            <a:ln>
              <a:noFill/>
            </a:ln>
          </p:spPr>
        </p:pic>
        <p:pic>
          <p:nvPicPr>
            <p:cNvPr id="381" name="Google Shape;381;p26"/>
            <p:cNvPicPr preferRelativeResize="0"/>
            <p:nvPr/>
          </p:nvPicPr>
          <p:blipFill rotWithShape="1">
            <a:blip r:embed="rId4">
              <a:alphaModFix/>
            </a:blip>
            <a:srcRect/>
            <a:stretch/>
          </p:blipFill>
          <p:spPr>
            <a:xfrm>
              <a:off x="2344839" y="2044699"/>
              <a:ext cx="536470" cy="433945"/>
            </a:xfrm>
            <a:prstGeom prst="rect">
              <a:avLst/>
            </a:prstGeom>
            <a:noFill/>
            <a:ln>
              <a:noFill/>
            </a:ln>
          </p:spPr>
        </p:pic>
      </p:grpSp>
      <p:pic>
        <p:nvPicPr>
          <p:cNvPr id="382" name="Google Shape;382;p26"/>
          <p:cNvPicPr preferRelativeResize="0"/>
          <p:nvPr/>
        </p:nvPicPr>
        <p:blipFill rotWithShape="1">
          <a:blip r:embed="rId5">
            <a:alphaModFix/>
          </a:blip>
          <a:srcRect/>
          <a:stretch/>
        </p:blipFill>
        <p:spPr>
          <a:xfrm>
            <a:off x="3323556" y="2494925"/>
            <a:ext cx="505037" cy="269475"/>
          </a:xfrm>
          <a:prstGeom prst="rect">
            <a:avLst/>
          </a:prstGeom>
          <a:noFill/>
          <a:ln>
            <a:noFill/>
          </a:ln>
        </p:spPr>
      </p:pic>
      <p:pic>
        <p:nvPicPr>
          <p:cNvPr id="383" name="Google Shape;383;p26"/>
          <p:cNvPicPr preferRelativeResize="0"/>
          <p:nvPr/>
        </p:nvPicPr>
        <p:blipFill rotWithShape="1">
          <a:blip r:embed="rId6">
            <a:alphaModFix/>
          </a:blip>
          <a:srcRect/>
          <a:stretch/>
        </p:blipFill>
        <p:spPr>
          <a:xfrm>
            <a:off x="5479463" y="2466190"/>
            <a:ext cx="429691" cy="311645"/>
          </a:xfrm>
          <a:prstGeom prst="rect">
            <a:avLst/>
          </a:prstGeom>
          <a:noFill/>
          <a:ln>
            <a:noFill/>
          </a:ln>
        </p:spPr>
      </p:pic>
      <p:pic>
        <p:nvPicPr>
          <p:cNvPr id="384" name="Google Shape;384;p26"/>
          <p:cNvPicPr preferRelativeResize="0"/>
          <p:nvPr/>
        </p:nvPicPr>
        <p:blipFill rotWithShape="1">
          <a:blip r:embed="rId7">
            <a:alphaModFix/>
          </a:blip>
          <a:srcRect/>
          <a:stretch/>
        </p:blipFill>
        <p:spPr>
          <a:xfrm>
            <a:off x="4401516" y="2369498"/>
            <a:ext cx="505025" cy="505025"/>
          </a:xfrm>
          <a:prstGeom prst="rect">
            <a:avLst/>
          </a:prstGeom>
          <a:noFill/>
          <a:ln>
            <a:noFill/>
          </a:ln>
        </p:spPr>
      </p:pic>
      <p:pic>
        <p:nvPicPr>
          <p:cNvPr id="385" name="Google Shape;385;p26"/>
          <p:cNvPicPr preferRelativeResize="0"/>
          <p:nvPr/>
        </p:nvPicPr>
        <p:blipFill rotWithShape="1">
          <a:blip r:embed="rId8">
            <a:alphaModFix/>
          </a:blip>
          <a:srcRect/>
          <a:stretch/>
        </p:blipFill>
        <p:spPr>
          <a:xfrm>
            <a:off x="6482076" y="2430111"/>
            <a:ext cx="429700" cy="383797"/>
          </a:xfrm>
          <a:prstGeom prst="rect">
            <a:avLst/>
          </a:prstGeom>
          <a:noFill/>
          <a:ln>
            <a:noFill/>
          </a:ln>
        </p:spPr>
      </p:pic>
      <p:sp>
        <p:nvSpPr>
          <p:cNvPr id="386" name="Google Shape;386;p26"/>
          <p:cNvSpPr txBox="1">
            <a:spLocks noGrp="1"/>
          </p:cNvSpPr>
          <p:nvPr>
            <p:ph type="body" idx="1"/>
          </p:nvPr>
        </p:nvSpPr>
        <p:spPr>
          <a:xfrm>
            <a:off x="208725" y="936400"/>
            <a:ext cx="8686800" cy="1243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40"/>
              </a:spcBef>
              <a:spcAft>
                <a:spcPts val="0"/>
              </a:spcAft>
              <a:buSzPts val="1800"/>
              <a:buNone/>
            </a:pPr>
            <a:r>
              <a:rPr lang="en-GB" sz="1100"/>
              <a:t>One size never fits all. Each of your stakeholders - and quite possibly some of the individual stakeholders - will need a tailored approach that applies differently one or more of the stakeholder management techniques. For example:</a:t>
            </a:r>
            <a:endParaRPr sz="1100"/>
          </a:p>
          <a:p>
            <a:pPr marL="457200" lvl="0" indent="-298450" algn="l" rtl="0">
              <a:lnSpc>
                <a:spcPct val="100000"/>
              </a:lnSpc>
              <a:spcBef>
                <a:spcPts val="640"/>
              </a:spcBef>
              <a:spcAft>
                <a:spcPts val="0"/>
              </a:spcAft>
              <a:buSzPts val="1100"/>
              <a:buChar char="▪"/>
            </a:pPr>
            <a:r>
              <a:rPr lang="en-GB" sz="1100"/>
              <a:t>Not every stakeholder might need training, and those who do might differ in the level of detail required</a:t>
            </a:r>
            <a:endParaRPr sz="1100"/>
          </a:p>
          <a:p>
            <a:pPr marL="457200" lvl="0" indent="-298450" algn="l" rtl="0">
              <a:lnSpc>
                <a:spcPct val="100000"/>
              </a:lnSpc>
              <a:spcBef>
                <a:spcPts val="0"/>
              </a:spcBef>
              <a:spcAft>
                <a:spcPts val="0"/>
              </a:spcAft>
              <a:buSzPts val="1100"/>
              <a:buChar char="▪"/>
            </a:pPr>
            <a:r>
              <a:rPr lang="en-GB" sz="1100"/>
              <a:t>You might want to build communities around some Champions, but this technique might not work well with everyone</a:t>
            </a:r>
            <a:endParaRPr sz="1100"/>
          </a:p>
          <a:p>
            <a:pPr marL="457200" lvl="0" indent="-298450" algn="l" rtl="0">
              <a:lnSpc>
                <a:spcPct val="100000"/>
              </a:lnSpc>
              <a:spcBef>
                <a:spcPts val="0"/>
              </a:spcBef>
              <a:spcAft>
                <a:spcPts val="0"/>
              </a:spcAft>
              <a:buSzPts val="1100"/>
              <a:buChar char="▪"/>
            </a:pPr>
            <a:r>
              <a:rPr lang="en-GB" sz="1100"/>
              <a:t>Including a Blocker in a working group and making them feel part of your project might be the key to winning their support</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27"/>
          <p:cNvSpPr txBox="1">
            <a:spLocks noGrp="1"/>
          </p:cNvSpPr>
          <p:nvPr>
            <p:ph type="title"/>
          </p:nvPr>
        </p:nvSpPr>
        <p:spPr>
          <a:xfrm>
            <a:off x="1401416" y="215915"/>
            <a:ext cx="7494000" cy="50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GB"/>
              <a:t>Stakeholder engagement roadmap </a:t>
            </a:r>
            <a:endParaRPr/>
          </a:p>
          <a:p>
            <a:pPr marL="0" lvl="0" indent="0" algn="l" rtl="0">
              <a:lnSpc>
                <a:spcPct val="100000"/>
              </a:lnSpc>
              <a:spcBef>
                <a:spcPts val="0"/>
              </a:spcBef>
              <a:spcAft>
                <a:spcPts val="0"/>
              </a:spcAft>
              <a:buSzPts val="2800"/>
              <a:buNone/>
            </a:pPr>
            <a:r>
              <a:rPr lang="en-GB"/>
              <a:t>(DfT delivery)</a:t>
            </a:r>
            <a:endParaRPr/>
          </a:p>
        </p:txBody>
      </p:sp>
      <p:graphicFrame>
        <p:nvGraphicFramePr>
          <p:cNvPr id="392" name="Google Shape;392;p27"/>
          <p:cNvGraphicFramePr/>
          <p:nvPr/>
        </p:nvGraphicFramePr>
        <p:xfrm>
          <a:off x="191975" y="1659200"/>
          <a:ext cx="8703450" cy="3451380"/>
        </p:xfrm>
        <a:graphic>
          <a:graphicData uri="http://schemas.openxmlformats.org/drawingml/2006/table">
            <a:tbl>
              <a:tblPr>
                <a:noFill/>
                <a:tableStyleId>{8891CC0D-0F84-4709-9C57-4D69F3608996}</a:tableStyleId>
              </a:tblPr>
              <a:tblGrid>
                <a:gridCol w="1450575">
                  <a:extLst>
                    <a:ext uri="{9D8B030D-6E8A-4147-A177-3AD203B41FA5}">
                      <a16:colId xmlns:a16="http://schemas.microsoft.com/office/drawing/2014/main" val="20000"/>
                    </a:ext>
                  </a:extLst>
                </a:gridCol>
                <a:gridCol w="1450575">
                  <a:extLst>
                    <a:ext uri="{9D8B030D-6E8A-4147-A177-3AD203B41FA5}">
                      <a16:colId xmlns:a16="http://schemas.microsoft.com/office/drawing/2014/main" val="20001"/>
                    </a:ext>
                  </a:extLst>
                </a:gridCol>
                <a:gridCol w="1450575">
                  <a:extLst>
                    <a:ext uri="{9D8B030D-6E8A-4147-A177-3AD203B41FA5}">
                      <a16:colId xmlns:a16="http://schemas.microsoft.com/office/drawing/2014/main" val="20002"/>
                    </a:ext>
                  </a:extLst>
                </a:gridCol>
                <a:gridCol w="1450575">
                  <a:extLst>
                    <a:ext uri="{9D8B030D-6E8A-4147-A177-3AD203B41FA5}">
                      <a16:colId xmlns:a16="http://schemas.microsoft.com/office/drawing/2014/main" val="20003"/>
                    </a:ext>
                  </a:extLst>
                </a:gridCol>
                <a:gridCol w="1450575">
                  <a:extLst>
                    <a:ext uri="{9D8B030D-6E8A-4147-A177-3AD203B41FA5}">
                      <a16:colId xmlns:a16="http://schemas.microsoft.com/office/drawing/2014/main" val="20004"/>
                    </a:ext>
                  </a:extLst>
                </a:gridCol>
                <a:gridCol w="1450575">
                  <a:extLst>
                    <a:ext uri="{9D8B030D-6E8A-4147-A177-3AD203B41FA5}">
                      <a16:colId xmlns:a16="http://schemas.microsoft.com/office/drawing/2014/main" val="20005"/>
                    </a:ext>
                  </a:extLst>
                </a:gridCol>
              </a:tblGrid>
              <a:tr h="283225">
                <a:tc rowSpan="2">
                  <a:txBody>
                    <a:bodyPr/>
                    <a:lstStyle/>
                    <a:p>
                      <a:pPr marL="0" marR="0" lvl="0" indent="0" algn="l" rtl="0">
                        <a:lnSpc>
                          <a:spcPct val="100000"/>
                        </a:lnSpc>
                        <a:spcBef>
                          <a:spcPts val="0"/>
                        </a:spcBef>
                        <a:spcAft>
                          <a:spcPts val="0"/>
                        </a:spcAft>
                        <a:buClr>
                          <a:srgbClr val="000000"/>
                        </a:buClr>
                        <a:buSzPts val="1200"/>
                        <a:buFont typeface="Arial"/>
                        <a:buNone/>
                      </a:pPr>
                      <a:r>
                        <a:rPr lang="en-GB" sz="1200" b="1" u="none" strike="noStrike" cap="none">
                          <a:solidFill>
                            <a:srgbClr val="FFFFFF"/>
                          </a:solidFill>
                        </a:rPr>
                        <a:t>Stream</a:t>
                      </a:r>
                      <a:endParaRPr sz="1200" b="1" u="none" strike="noStrike" cap="none">
                        <a:solidFill>
                          <a:srgbClr val="FFFFFF"/>
                        </a:solidFill>
                      </a:endParaRPr>
                    </a:p>
                  </a:txBody>
                  <a:tcPr marL="91425" marR="91425" marT="91425" marB="91425">
                    <a:solidFill>
                      <a:srgbClr val="1F497D"/>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FFFFFF"/>
                          </a:solidFill>
                        </a:rPr>
                        <a:t>Pilot</a:t>
                      </a:r>
                      <a:endParaRPr sz="1200" b="1" u="none" strike="noStrike" cap="none">
                        <a:solidFill>
                          <a:srgbClr val="FFFFFF"/>
                        </a:solidFill>
                      </a:endParaRPr>
                    </a:p>
                  </a:txBody>
                  <a:tcPr marL="91425" marR="91425" marT="91425" marB="91425">
                    <a:solidFill>
                      <a:srgbClr val="1F497D"/>
                    </a:solidFill>
                  </a:tcPr>
                </a:tc>
                <a:tc gridSpan="2">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FFFFFF"/>
                          </a:solidFill>
                        </a:rPr>
                        <a:t>Private beta</a:t>
                      </a:r>
                      <a:endParaRPr sz="1200" b="1" u="none" strike="noStrike" cap="none">
                        <a:solidFill>
                          <a:srgbClr val="FFFFFF"/>
                        </a:solidFill>
                      </a:endParaRPr>
                    </a:p>
                  </a:txBody>
                  <a:tcPr marL="91425" marR="91425" marT="91425" marB="91425">
                    <a:solidFill>
                      <a:srgbClr val="1F497D"/>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FFFFFF"/>
                          </a:solidFill>
                        </a:rPr>
                        <a:t>Public beta</a:t>
                      </a:r>
                      <a:endParaRPr sz="1200" b="1" u="none" strike="noStrike" cap="none">
                        <a:solidFill>
                          <a:srgbClr val="FFFFFF"/>
                        </a:solidFill>
                      </a:endParaRPr>
                    </a:p>
                  </a:txBody>
                  <a:tcPr marL="91425" marR="91425" marT="91425" marB="91425">
                    <a:solidFill>
                      <a:srgbClr val="1F497D"/>
                    </a:solidFill>
                  </a:tcPr>
                </a:tc>
                <a:tc hMerge="1">
                  <a:txBody>
                    <a:bodyPr/>
                    <a:lstStyle/>
                    <a:p>
                      <a:endParaRPr lang="en-US"/>
                    </a:p>
                  </a:txBody>
                  <a:tcPr/>
                </a:tc>
                <a:extLst>
                  <a:ext uri="{0D108BD9-81ED-4DB2-BD59-A6C34878D82A}">
                    <a16:rowId xmlns:a16="http://schemas.microsoft.com/office/drawing/2014/main" val="10000"/>
                  </a:ext>
                </a:extLst>
              </a:tr>
              <a:tr h="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100"/>
                        <a:buFont typeface="Arial"/>
                        <a:buNone/>
                      </a:pPr>
                      <a:r>
                        <a:rPr lang="en-GB" sz="1100" i="1" u="none" strike="noStrike" cap="none"/>
                        <a:t>Mar - Apr</a:t>
                      </a:r>
                      <a:endParaRPr sz="1100" i="1" u="none" strike="noStrike" cap="none"/>
                    </a:p>
                  </a:txBody>
                  <a:tcPr marL="91425" marR="91425" marT="91425" marB="91425">
                    <a:solidFill>
                      <a:srgbClr val="FCE5CD"/>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GB" sz="1100" i="1" u="none" strike="noStrike" cap="none"/>
                        <a:t>May - Jul</a:t>
                      </a:r>
                      <a:endParaRPr sz="1100" i="1" u="none" strike="noStrike" cap="none"/>
                    </a:p>
                  </a:txBody>
                  <a:tcPr marL="91425" marR="91425" marT="91425" marB="91425">
                    <a:solidFill>
                      <a:srgbClr val="FCE5CD"/>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GB" sz="1100" i="1" u="none" strike="noStrike" cap="none"/>
                        <a:t>Aug - Oct</a:t>
                      </a:r>
                      <a:endParaRPr sz="1100" i="1" u="none" strike="noStrike" cap="none"/>
                    </a:p>
                  </a:txBody>
                  <a:tcPr marL="91425" marR="91425" marT="91425" marB="91425">
                    <a:solidFill>
                      <a:srgbClr val="FCE5CD"/>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GB" sz="1100" i="1" u="none" strike="noStrike" cap="none"/>
                        <a:t>Nov - Dec</a:t>
                      </a:r>
                      <a:endParaRPr sz="1100" i="1" u="none" strike="noStrike" cap="none"/>
                    </a:p>
                  </a:txBody>
                  <a:tcPr marL="91425" marR="91425" marT="91425" marB="91425">
                    <a:solidFill>
                      <a:srgbClr val="FCE5CD"/>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GB" sz="1100" i="1" u="none" strike="noStrike" cap="none"/>
                        <a:t>Jan - Mar</a:t>
                      </a:r>
                      <a:endParaRPr sz="1100" i="1" u="none" strike="noStrike" cap="none"/>
                    </a:p>
                  </a:txBody>
                  <a:tcPr marL="91425" marR="91425" marT="91425" marB="91425">
                    <a:solidFill>
                      <a:srgbClr val="FCE5CD"/>
                    </a:solidFill>
                  </a:tcPr>
                </a:tc>
                <a:extLst>
                  <a:ext uri="{0D108BD9-81ED-4DB2-BD59-A6C34878D82A}">
                    <a16:rowId xmlns:a16="http://schemas.microsoft.com/office/drawing/2014/main" val="10001"/>
                  </a:ext>
                </a:extLst>
              </a:tr>
              <a:tr h="672150">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Feedback / data collection</a:t>
                      </a:r>
                      <a:endParaRPr sz="1100" u="none" strike="noStrike" cap="none"/>
                    </a:p>
                  </a:txBody>
                  <a:tcPr marL="91425" marR="91425" marT="91425" marB="91425">
                    <a:solidFill>
                      <a:srgbClr val="F3F3F3"/>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FFFFF"/>
                    </a:solidFill>
                  </a:tcPr>
                </a:tc>
                <a:extLst>
                  <a:ext uri="{0D108BD9-81ED-4DB2-BD59-A6C34878D82A}">
                    <a16:rowId xmlns:a16="http://schemas.microsoft.com/office/drawing/2014/main" val="10002"/>
                  </a:ext>
                </a:extLst>
              </a:tr>
              <a:tr h="513375">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Comms</a:t>
                      </a:r>
                      <a:endParaRPr sz="1100" u="none" strike="noStrike" cap="none"/>
                    </a:p>
                  </a:txBody>
                  <a:tcPr marL="91425" marR="91425" marT="91425" marB="91425">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3F3F3"/>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3F3F3"/>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3F3F3"/>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3F3F3"/>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3F3F3"/>
                    </a:solidFill>
                  </a:tcPr>
                </a:tc>
                <a:extLst>
                  <a:ext uri="{0D108BD9-81ED-4DB2-BD59-A6C34878D82A}">
                    <a16:rowId xmlns:a16="http://schemas.microsoft.com/office/drawing/2014/main" val="10003"/>
                  </a:ext>
                </a:extLst>
              </a:tr>
              <a:tr h="513375">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Training materials and support</a:t>
                      </a:r>
                      <a:endParaRPr sz="1100" u="none" strike="noStrike" cap="none"/>
                    </a:p>
                  </a:txBody>
                  <a:tcPr marL="91425" marR="91425" marT="91425" marB="91425">
                    <a:solidFill>
                      <a:srgbClr val="F3F3F3"/>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FFFFF"/>
                    </a:solidFill>
                  </a:tcPr>
                </a:tc>
                <a:extLst>
                  <a:ext uri="{0D108BD9-81ED-4DB2-BD59-A6C34878D82A}">
                    <a16:rowId xmlns:a16="http://schemas.microsoft.com/office/drawing/2014/main" val="10004"/>
                  </a:ext>
                </a:extLst>
              </a:tr>
              <a:tr h="513375">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Materials provision</a:t>
                      </a:r>
                      <a:endParaRPr sz="1100" u="none" strike="noStrike" cap="none"/>
                    </a:p>
                  </a:txBody>
                  <a:tcPr marL="91425" marR="91425" marT="91425" marB="91425">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3F3F3"/>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3F3F3"/>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3F3F3"/>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3F3F3"/>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3F3F3"/>
                    </a:solidFill>
                  </a:tcPr>
                </a:tc>
                <a:extLst>
                  <a:ext uri="{0D108BD9-81ED-4DB2-BD59-A6C34878D82A}">
                    <a16:rowId xmlns:a16="http://schemas.microsoft.com/office/drawing/2014/main" val="10005"/>
                  </a:ext>
                </a:extLst>
              </a:tr>
              <a:tr h="513375">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Champions and communities setup</a:t>
                      </a:r>
                      <a:endParaRPr sz="1100" u="none" strike="noStrike" cap="none"/>
                    </a:p>
                  </a:txBody>
                  <a:tcPr marL="91425" marR="91425" marT="91425" marB="91425">
                    <a:solidFill>
                      <a:srgbClr val="F3F3F3"/>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rgbClr val="FFFFFF"/>
                    </a:solidFill>
                  </a:tcPr>
                </a:tc>
                <a:extLst>
                  <a:ext uri="{0D108BD9-81ED-4DB2-BD59-A6C34878D82A}">
                    <a16:rowId xmlns:a16="http://schemas.microsoft.com/office/drawing/2014/main" val="10006"/>
                  </a:ext>
                </a:extLst>
              </a:tr>
            </a:tbl>
          </a:graphicData>
        </a:graphic>
      </p:graphicFrame>
      <p:sp>
        <p:nvSpPr>
          <p:cNvPr id="393" name="Google Shape;393;p27"/>
          <p:cNvSpPr/>
          <p:nvPr/>
        </p:nvSpPr>
        <p:spPr>
          <a:xfrm>
            <a:off x="1642550" y="2444000"/>
            <a:ext cx="1330800" cy="310200"/>
          </a:xfrm>
          <a:prstGeom prst="homePlate">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latin typeface="Arial"/>
                <a:ea typeface="Arial"/>
                <a:cs typeface="Arial"/>
                <a:sym typeface="Arial"/>
              </a:rPr>
              <a:t>Survey distribution and analysis</a:t>
            </a:r>
            <a:endParaRPr sz="800" b="0" i="0" u="none" strike="noStrike" cap="none">
              <a:latin typeface="Arial"/>
              <a:ea typeface="Arial"/>
              <a:cs typeface="Arial"/>
              <a:sym typeface="Arial"/>
            </a:endParaRPr>
          </a:p>
        </p:txBody>
      </p:sp>
      <p:sp>
        <p:nvSpPr>
          <p:cNvPr id="394" name="Google Shape;394;p27"/>
          <p:cNvSpPr/>
          <p:nvPr/>
        </p:nvSpPr>
        <p:spPr>
          <a:xfrm>
            <a:off x="1642550" y="2748800"/>
            <a:ext cx="1330800" cy="310200"/>
          </a:xfrm>
          <a:prstGeom prst="homePlate">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latin typeface="Arial"/>
                <a:ea typeface="Arial"/>
                <a:cs typeface="Arial"/>
                <a:sym typeface="Arial"/>
              </a:rPr>
              <a:t>Qualitative analysis</a:t>
            </a:r>
            <a:endParaRPr sz="800" b="0" i="0" u="none" strike="noStrike" cap="none">
              <a:latin typeface="Arial"/>
              <a:ea typeface="Arial"/>
              <a:cs typeface="Arial"/>
              <a:sym typeface="Arial"/>
            </a:endParaRPr>
          </a:p>
        </p:txBody>
      </p:sp>
      <p:sp>
        <p:nvSpPr>
          <p:cNvPr id="395" name="Google Shape;395;p27"/>
          <p:cNvSpPr/>
          <p:nvPr/>
        </p:nvSpPr>
        <p:spPr>
          <a:xfrm>
            <a:off x="1642550" y="4722450"/>
            <a:ext cx="1330800" cy="310200"/>
          </a:xfrm>
          <a:prstGeom prst="homePlate">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latin typeface="Arial"/>
                <a:ea typeface="Arial"/>
                <a:cs typeface="Arial"/>
                <a:sym typeface="Arial"/>
              </a:rPr>
              <a:t>Identify and validate Champions</a:t>
            </a:r>
            <a:endParaRPr sz="800" b="0" i="0" u="none" strike="noStrike" cap="none">
              <a:latin typeface="Arial"/>
              <a:ea typeface="Arial"/>
              <a:cs typeface="Arial"/>
              <a:sym typeface="Arial"/>
            </a:endParaRPr>
          </a:p>
        </p:txBody>
      </p:sp>
      <p:sp>
        <p:nvSpPr>
          <p:cNvPr id="396" name="Google Shape;396;p27"/>
          <p:cNvSpPr/>
          <p:nvPr/>
        </p:nvSpPr>
        <p:spPr>
          <a:xfrm>
            <a:off x="3293275" y="4722450"/>
            <a:ext cx="1177200" cy="310200"/>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latin typeface="Arial"/>
                <a:ea typeface="Arial"/>
                <a:cs typeface="Arial"/>
                <a:sym typeface="Arial"/>
              </a:rPr>
              <a:t>Set up Communities</a:t>
            </a:r>
            <a:endParaRPr sz="800" b="0" i="0" u="none" strike="noStrike" cap="none">
              <a:latin typeface="Arial"/>
              <a:ea typeface="Arial"/>
              <a:cs typeface="Arial"/>
              <a:sym typeface="Arial"/>
            </a:endParaRPr>
          </a:p>
        </p:txBody>
      </p:sp>
      <p:sp>
        <p:nvSpPr>
          <p:cNvPr id="397" name="Google Shape;397;p27"/>
          <p:cNvSpPr/>
          <p:nvPr/>
        </p:nvSpPr>
        <p:spPr>
          <a:xfrm>
            <a:off x="4457875" y="4722450"/>
            <a:ext cx="1177200" cy="310200"/>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Empower and enable</a:t>
            </a:r>
            <a:endParaRPr sz="800" b="0" i="0" u="none" strike="noStrike" cap="none">
              <a:solidFill>
                <a:srgbClr val="000000"/>
              </a:solidFill>
              <a:latin typeface="Arial"/>
              <a:ea typeface="Arial"/>
              <a:cs typeface="Arial"/>
              <a:sym typeface="Arial"/>
            </a:endParaRPr>
          </a:p>
        </p:txBody>
      </p:sp>
      <p:sp>
        <p:nvSpPr>
          <p:cNvPr id="398" name="Google Shape;398;p27"/>
          <p:cNvSpPr/>
          <p:nvPr/>
        </p:nvSpPr>
        <p:spPr>
          <a:xfrm>
            <a:off x="5634950" y="4722450"/>
            <a:ext cx="3201600" cy="310200"/>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Monitor, co-ordinate and support Champion-driven engagement</a:t>
            </a:r>
            <a:endParaRPr sz="800" b="0" i="0" u="none" strike="noStrike" cap="none">
              <a:solidFill>
                <a:srgbClr val="000000"/>
              </a:solidFill>
              <a:latin typeface="Arial"/>
              <a:ea typeface="Arial"/>
              <a:cs typeface="Arial"/>
              <a:sym typeface="Arial"/>
            </a:endParaRPr>
          </a:p>
        </p:txBody>
      </p:sp>
      <p:sp>
        <p:nvSpPr>
          <p:cNvPr id="399" name="Google Shape;399;p27"/>
          <p:cNvSpPr/>
          <p:nvPr/>
        </p:nvSpPr>
        <p:spPr>
          <a:xfrm>
            <a:off x="1642550" y="4174375"/>
            <a:ext cx="969600" cy="310200"/>
          </a:xfrm>
          <a:prstGeom prst="homePlate">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latin typeface="Arial"/>
                <a:ea typeface="Arial"/>
                <a:cs typeface="Arial"/>
                <a:sym typeface="Arial"/>
              </a:rPr>
              <a:t>Identify requirements</a:t>
            </a:r>
            <a:endParaRPr sz="800" b="0" i="0" u="none" strike="noStrike" cap="none">
              <a:latin typeface="Arial"/>
              <a:ea typeface="Arial"/>
              <a:cs typeface="Arial"/>
              <a:sym typeface="Arial"/>
            </a:endParaRPr>
          </a:p>
        </p:txBody>
      </p:sp>
      <p:sp>
        <p:nvSpPr>
          <p:cNvPr id="400" name="Google Shape;400;p27"/>
          <p:cNvSpPr/>
          <p:nvPr/>
        </p:nvSpPr>
        <p:spPr>
          <a:xfrm>
            <a:off x="2005075" y="3626300"/>
            <a:ext cx="1330800" cy="310200"/>
          </a:xfrm>
          <a:prstGeom prst="homePlate">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latin typeface="Arial"/>
                <a:ea typeface="Arial"/>
                <a:cs typeface="Arial"/>
                <a:sym typeface="Arial"/>
              </a:rPr>
              <a:t>High level training needs assessment</a:t>
            </a:r>
            <a:endParaRPr sz="800" b="0" i="0" u="none" strike="noStrike" cap="none">
              <a:latin typeface="Arial"/>
              <a:ea typeface="Arial"/>
              <a:cs typeface="Arial"/>
              <a:sym typeface="Arial"/>
            </a:endParaRPr>
          </a:p>
        </p:txBody>
      </p:sp>
      <p:sp>
        <p:nvSpPr>
          <p:cNvPr id="401" name="Google Shape;401;p27"/>
          <p:cNvSpPr/>
          <p:nvPr/>
        </p:nvSpPr>
        <p:spPr>
          <a:xfrm>
            <a:off x="4663475" y="2444000"/>
            <a:ext cx="1330800" cy="310200"/>
          </a:xfrm>
          <a:prstGeom prst="homePlate">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Secondary readiness analysis</a:t>
            </a:r>
            <a:endParaRPr sz="800" b="0" i="0" u="none" strike="noStrike" cap="none">
              <a:solidFill>
                <a:srgbClr val="000000"/>
              </a:solidFill>
              <a:latin typeface="Arial"/>
              <a:ea typeface="Arial"/>
              <a:cs typeface="Arial"/>
              <a:sym typeface="Arial"/>
            </a:endParaRPr>
          </a:p>
        </p:txBody>
      </p:sp>
      <p:sp>
        <p:nvSpPr>
          <p:cNvPr id="402" name="Google Shape;402;p27"/>
          <p:cNvSpPr/>
          <p:nvPr/>
        </p:nvSpPr>
        <p:spPr>
          <a:xfrm>
            <a:off x="7505750" y="2444000"/>
            <a:ext cx="1330800" cy="310200"/>
          </a:xfrm>
          <a:prstGeom prst="homePlate">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Final readiness analysis</a:t>
            </a:r>
            <a:endParaRPr sz="800" b="0" i="0" u="none" strike="noStrike" cap="none">
              <a:solidFill>
                <a:srgbClr val="000000"/>
              </a:solidFill>
              <a:latin typeface="Arial"/>
              <a:ea typeface="Arial"/>
              <a:cs typeface="Arial"/>
              <a:sym typeface="Arial"/>
            </a:endParaRPr>
          </a:p>
        </p:txBody>
      </p:sp>
      <p:sp>
        <p:nvSpPr>
          <p:cNvPr id="403" name="Google Shape;403;p27"/>
          <p:cNvSpPr/>
          <p:nvPr/>
        </p:nvSpPr>
        <p:spPr>
          <a:xfrm>
            <a:off x="4572000" y="2748800"/>
            <a:ext cx="1330800" cy="310200"/>
          </a:xfrm>
          <a:prstGeom prst="homePlate">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Secondary sentiment analysis</a:t>
            </a:r>
            <a:endParaRPr sz="800" b="0" i="0" u="none" strike="noStrike" cap="none">
              <a:solidFill>
                <a:srgbClr val="000000"/>
              </a:solidFill>
              <a:latin typeface="Arial"/>
              <a:ea typeface="Arial"/>
              <a:cs typeface="Arial"/>
              <a:sym typeface="Arial"/>
            </a:endParaRPr>
          </a:p>
        </p:txBody>
      </p:sp>
      <p:sp>
        <p:nvSpPr>
          <p:cNvPr id="404" name="Google Shape;404;p27"/>
          <p:cNvSpPr/>
          <p:nvPr/>
        </p:nvSpPr>
        <p:spPr>
          <a:xfrm>
            <a:off x="7197650" y="2748800"/>
            <a:ext cx="1330800" cy="310200"/>
          </a:xfrm>
          <a:prstGeom prst="homePlate">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Final sentiment analysis</a:t>
            </a:r>
            <a:endParaRPr sz="800" b="0" i="0" u="none" strike="noStrike" cap="none">
              <a:solidFill>
                <a:srgbClr val="000000"/>
              </a:solidFill>
              <a:latin typeface="Arial"/>
              <a:ea typeface="Arial"/>
              <a:cs typeface="Arial"/>
              <a:sym typeface="Arial"/>
            </a:endParaRPr>
          </a:p>
        </p:txBody>
      </p:sp>
      <p:sp>
        <p:nvSpPr>
          <p:cNvPr id="405" name="Google Shape;405;p27"/>
          <p:cNvSpPr/>
          <p:nvPr/>
        </p:nvSpPr>
        <p:spPr>
          <a:xfrm>
            <a:off x="2612150" y="4174375"/>
            <a:ext cx="969600" cy="310200"/>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latin typeface="Arial"/>
                <a:ea typeface="Arial"/>
                <a:cs typeface="Arial"/>
                <a:sym typeface="Arial"/>
              </a:rPr>
              <a:t>Playbook Part 1</a:t>
            </a:r>
            <a:endParaRPr sz="800" b="0" i="0" u="none" strike="noStrike" cap="none">
              <a:latin typeface="Arial"/>
              <a:ea typeface="Arial"/>
              <a:cs typeface="Arial"/>
              <a:sym typeface="Arial"/>
            </a:endParaRPr>
          </a:p>
        </p:txBody>
      </p:sp>
      <p:sp>
        <p:nvSpPr>
          <p:cNvPr id="406" name="Google Shape;406;p27"/>
          <p:cNvSpPr/>
          <p:nvPr/>
        </p:nvSpPr>
        <p:spPr>
          <a:xfrm>
            <a:off x="3602400" y="4174375"/>
            <a:ext cx="969600" cy="310200"/>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Playbook Part 2 &amp; 3</a:t>
            </a:r>
            <a:endParaRPr sz="800" b="0" i="0" u="none" strike="noStrike" cap="none">
              <a:solidFill>
                <a:srgbClr val="000000"/>
              </a:solidFill>
              <a:latin typeface="Arial"/>
              <a:ea typeface="Arial"/>
              <a:cs typeface="Arial"/>
              <a:sym typeface="Arial"/>
            </a:endParaRPr>
          </a:p>
        </p:txBody>
      </p:sp>
      <p:sp>
        <p:nvSpPr>
          <p:cNvPr id="407" name="Google Shape;407;p27"/>
          <p:cNvSpPr/>
          <p:nvPr/>
        </p:nvSpPr>
        <p:spPr>
          <a:xfrm>
            <a:off x="5516425" y="4174375"/>
            <a:ext cx="1448700" cy="310200"/>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Second iteration of materials</a:t>
            </a:r>
            <a:endParaRPr sz="800" b="0" i="0" u="none" strike="noStrike" cap="none">
              <a:solidFill>
                <a:srgbClr val="000000"/>
              </a:solidFill>
              <a:latin typeface="Arial"/>
              <a:ea typeface="Arial"/>
              <a:cs typeface="Arial"/>
              <a:sym typeface="Arial"/>
            </a:endParaRPr>
          </a:p>
        </p:txBody>
      </p:sp>
      <p:sp>
        <p:nvSpPr>
          <p:cNvPr id="408" name="Google Shape;408;p27"/>
          <p:cNvSpPr/>
          <p:nvPr/>
        </p:nvSpPr>
        <p:spPr>
          <a:xfrm>
            <a:off x="7909550" y="4174375"/>
            <a:ext cx="969600" cy="310200"/>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FInal iteration</a:t>
            </a:r>
            <a:endParaRPr sz="800" b="0" i="0" u="none" strike="noStrike" cap="none">
              <a:solidFill>
                <a:srgbClr val="000000"/>
              </a:solidFill>
              <a:latin typeface="Arial"/>
              <a:ea typeface="Arial"/>
              <a:cs typeface="Arial"/>
              <a:sym typeface="Arial"/>
            </a:endParaRPr>
          </a:p>
        </p:txBody>
      </p:sp>
      <p:sp>
        <p:nvSpPr>
          <p:cNvPr id="409" name="Google Shape;409;p27"/>
          <p:cNvSpPr/>
          <p:nvPr/>
        </p:nvSpPr>
        <p:spPr>
          <a:xfrm>
            <a:off x="3488275" y="3626300"/>
            <a:ext cx="969600" cy="310200"/>
          </a:xfrm>
          <a:prstGeom prst="chevron">
            <a:avLst>
              <a:gd name="adj" fmla="val 50000"/>
            </a:avLst>
          </a:prstGeom>
          <a:solidFill>
            <a:schemeClr val="accent1"/>
          </a:solidFill>
          <a:ln w="28575" cap="flat" cmpd="sng">
            <a:solidFill>
              <a:srgbClr val="980000"/>
            </a:solidFill>
            <a:prstDash val="solid"/>
            <a:round/>
            <a:headEnd type="none" w="sm" len="sm"/>
            <a:tailEnd type="none" w="sm" len="sm"/>
          </a:ln>
        </p:spPr>
        <p:txBody>
          <a:bodyPr spcFirstLastPara="1" wrap="square" lIns="18000" tIns="91425" rIns="18000"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Training: Private users</a:t>
            </a:r>
            <a:endParaRPr sz="800" b="0" i="0" u="none" strike="noStrike" cap="none">
              <a:solidFill>
                <a:srgbClr val="000000"/>
              </a:solidFill>
              <a:latin typeface="Arial"/>
              <a:ea typeface="Arial"/>
              <a:cs typeface="Arial"/>
              <a:sym typeface="Arial"/>
            </a:endParaRPr>
          </a:p>
        </p:txBody>
      </p:sp>
      <p:sp>
        <p:nvSpPr>
          <p:cNvPr id="410" name="Google Shape;410;p27"/>
          <p:cNvSpPr/>
          <p:nvPr/>
        </p:nvSpPr>
        <p:spPr>
          <a:xfrm>
            <a:off x="4724400" y="3626300"/>
            <a:ext cx="969600" cy="310200"/>
          </a:xfrm>
          <a:prstGeom prst="chevron">
            <a:avLst>
              <a:gd name="adj" fmla="val 50000"/>
            </a:avLst>
          </a:prstGeom>
          <a:solidFill>
            <a:schemeClr val="accent1"/>
          </a:solidFill>
          <a:ln w="28575" cap="flat" cmpd="sng">
            <a:solidFill>
              <a:srgbClr val="980000"/>
            </a:solidFill>
            <a:prstDash val="solid"/>
            <a:round/>
            <a:headEnd type="none" w="sm" len="sm"/>
            <a:tailEnd type="none" w="sm" len="sm"/>
          </a:ln>
        </p:spPr>
        <p:txBody>
          <a:bodyPr spcFirstLastPara="1" wrap="square" lIns="18000" tIns="91425" rIns="18000"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Training: Early Public</a:t>
            </a:r>
            <a:endParaRPr sz="800" b="0" i="0" u="none" strike="noStrike" cap="none">
              <a:solidFill>
                <a:srgbClr val="000000"/>
              </a:solidFill>
              <a:latin typeface="Arial"/>
              <a:ea typeface="Arial"/>
              <a:cs typeface="Arial"/>
              <a:sym typeface="Arial"/>
            </a:endParaRPr>
          </a:p>
        </p:txBody>
      </p:sp>
      <p:sp>
        <p:nvSpPr>
          <p:cNvPr id="411" name="Google Shape;411;p27"/>
          <p:cNvSpPr/>
          <p:nvPr/>
        </p:nvSpPr>
        <p:spPr>
          <a:xfrm>
            <a:off x="5994275" y="3626300"/>
            <a:ext cx="969600" cy="310200"/>
          </a:xfrm>
          <a:prstGeom prst="chevron">
            <a:avLst>
              <a:gd name="adj" fmla="val 50000"/>
            </a:avLst>
          </a:prstGeom>
          <a:solidFill>
            <a:schemeClr val="accent1"/>
          </a:solidFill>
          <a:ln w="28575" cap="flat" cmpd="sng">
            <a:solidFill>
              <a:srgbClr val="980000"/>
            </a:solidFill>
            <a:prstDash val="solid"/>
            <a:round/>
            <a:headEnd type="none" w="sm" len="sm"/>
            <a:tailEnd type="none" w="sm" len="sm"/>
          </a:ln>
        </p:spPr>
        <p:txBody>
          <a:bodyPr spcFirstLastPara="1" wrap="square" lIns="18000" tIns="91425" rIns="18000"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Training: 2n</a:t>
            </a:r>
            <a:r>
              <a:rPr lang="en-GB" sz="800"/>
              <a:t>d </a:t>
            </a:r>
            <a:r>
              <a:rPr lang="en-GB" sz="800" b="0" i="0" u="none" strike="noStrike" cap="none">
                <a:solidFill>
                  <a:srgbClr val="000000"/>
                </a:solidFill>
                <a:latin typeface="Arial"/>
                <a:ea typeface="Arial"/>
                <a:cs typeface="Arial"/>
                <a:sym typeface="Arial"/>
              </a:rPr>
              <a:t>iteration</a:t>
            </a:r>
            <a:endParaRPr sz="800" b="0" i="0" u="none" strike="noStrike" cap="none">
              <a:solidFill>
                <a:srgbClr val="000000"/>
              </a:solidFill>
              <a:latin typeface="Arial"/>
              <a:ea typeface="Arial"/>
              <a:cs typeface="Arial"/>
              <a:sym typeface="Arial"/>
            </a:endParaRPr>
          </a:p>
        </p:txBody>
      </p:sp>
      <p:sp>
        <p:nvSpPr>
          <p:cNvPr id="412" name="Google Shape;412;p27"/>
          <p:cNvSpPr/>
          <p:nvPr/>
        </p:nvSpPr>
        <p:spPr>
          <a:xfrm>
            <a:off x="7866950" y="3626300"/>
            <a:ext cx="969600" cy="310200"/>
          </a:xfrm>
          <a:prstGeom prst="chevron">
            <a:avLst>
              <a:gd name="adj" fmla="val 50000"/>
            </a:avLst>
          </a:prstGeom>
          <a:solidFill>
            <a:schemeClr val="accent1"/>
          </a:solidFill>
          <a:ln w="28575" cap="flat" cmpd="sng">
            <a:solidFill>
              <a:srgbClr val="980000"/>
            </a:solidFill>
            <a:prstDash val="solid"/>
            <a:round/>
            <a:headEnd type="none" w="sm" len="sm"/>
            <a:tailEnd type="none" w="sm" len="sm"/>
          </a:ln>
        </p:spPr>
        <p:txBody>
          <a:bodyPr spcFirstLastPara="1" wrap="square" lIns="18000" tIns="91425" rIns="18000"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Training: final iteration</a:t>
            </a:r>
            <a:endParaRPr sz="800" b="0" i="0" u="none" strike="noStrike" cap="none">
              <a:solidFill>
                <a:srgbClr val="000000"/>
              </a:solidFill>
              <a:latin typeface="Arial"/>
              <a:ea typeface="Arial"/>
              <a:cs typeface="Arial"/>
              <a:sym typeface="Arial"/>
            </a:endParaRPr>
          </a:p>
        </p:txBody>
      </p:sp>
      <p:sp>
        <p:nvSpPr>
          <p:cNvPr id="413" name="Google Shape;413;p27"/>
          <p:cNvSpPr/>
          <p:nvPr/>
        </p:nvSpPr>
        <p:spPr>
          <a:xfrm>
            <a:off x="1642550" y="3052075"/>
            <a:ext cx="1330800" cy="310200"/>
          </a:xfrm>
          <a:prstGeom prst="homePlate">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latin typeface="Arial"/>
                <a:ea typeface="Arial"/>
                <a:cs typeface="Arial"/>
                <a:sym typeface="Arial"/>
              </a:rPr>
              <a:t>Spring roadshows</a:t>
            </a:r>
            <a:endParaRPr sz="800" b="0" i="0" u="none" strike="noStrike" cap="none">
              <a:latin typeface="Arial"/>
              <a:ea typeface="Arial"/>
              <a:cs typeface="Arial"/>
              <a:sym typeface="Arial"/>
            </a:endParaRPr>
          </a:p>
        </p:txBody>
      </p:sp>
      <p:sp>
        <p:nvSpPr>
          <p:cNvPr id="414" name="Google Shape;414;p27"/>
          <p:cNvSpPr/>
          <p:nvPr/>
        </p:nvSpPr>
        <p:spPr>
          <a:xfrm>
            <a:off x="4146575" y="3052075"/>
            <a:ext cx="969600" cy="310200"/>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Set up BC platforms</a:t>
            </a:r>
            <a:endParaRPr sz="800" b="0" i="0" u="none" strike="noStrike" cap="none">
              <a:solidFill>
                <a:srgbClr val="000000"/>
              </a:solidFill>
              <a:latin typeface="Arial"/>
              <a:ea typeface="Arial"/>
              <a:cs typeface="Arial"/>
              <a:sym typeface="Arial"/>
            </a:endParaRPr>
          </a:p>
        </p:txBody>
      </p:sp>
      <p:sp>
        <p:nvSpPr>
          <p:cNvPr id="415" name="Google Shape;415;p27"/>
          <p:cNvSpPr/>
          <p:nvPr/>
        </p:nvSpPr>
        <p:spPr>
          <a:xfrm>
            <a:off x="5116175" y="3052075"/>
            <a:ext cx="1330800" cy="310200"/>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Roadshows / drop-ins</a:t>
            </a:r>
            <a:endParaRPr sz="800" b="0" i="0" u="none" strike="noStrike" cap="none">
              <a:solidFill>
                <a:srgbClr val="000000"/>
              </a:solidFill>
              <a:latin typeface="Arial"/>
              <a:ea typeface="Arial"/>
              <a:cs typeface="Arial"/>
              <a:sym typeface="Arial"/>
            </a:endParaRPr>
          </a:p>
        </p:txBody>
      </p:sp>
      <p:sp>
        <p:nvSpPr>
          <p:cNvPr id="416" name="Google Shape;416;p27"/>
          <p:cNvSpPr/>
          <p:nvPr/>
        </p:nvSpPr>
        <p:spPr>
          <a:xfrm>
            <a:off x="7328825" y="3052075"/>
            <a:ext cx="1448700" cy="310200"/>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Pre-go-live f2f/ online conferences</a:t>
            </a:r>
            <a:endParaRPr sz="800" b="0" i="0" u="none" strike="noStrike" cap="none">
              <a:solidFill>
                <a:srgbClr val="000000"/>
              </a:solidFill>
              <a:latin typeface="Arial"/>
              <a:ea typeface="Arial"/>
              <a:cs typeface="Arial"/>
              <a:sym typeface="Arial"/>
            </a:endParaRPr>
          </a:p>
        </p:txBody>
      </p:sp>
      <p:cxnSp>
        <p:nvCxnSpPr>
          <p:cNvPr id="417" name="Google Shape;417;p27"/>
          <p:cNvCxnSpPr/>
          <p:nvPr/>
        </p:nvCxnSpPr>
        <p:spPr>
          <a:xfrm>
            <a:off x="1642550" y="3435775"/>
            <a:ext cx="6823500" cy="21000"/>
          </a:xfrm>
          <a:prstGeom prst="straightConnector1">
            <a:avLst/>
          </a:prstGeom>
          <a:noFill/>
          <a:ln w="9525" cap="flat" cmpd="sng">
            <a:solidFill>
              <a:schemeClr val="dk2"/>
            </a:solidFill>
            <a:prstDash val="solid"/>
            <a:round/>
            <a:headEnd type="none" w="sm" len="sm"/>
            <a:tailEnd type="triangle" w="med" len="med"/>
          </a:ln>
        </p:spPr>
      </p:cxnSp>
      <p:sp>
        <p:nvSpPr>
          <p:cNvPr id="418" name="Google Shape;418;p27"/>
          <p:cNvSpPr txBox="1"/>
          <p:nvPr/>
        </p:nvSpPr>
        <p:spPr>
          <a:xfrm>
            <a:off x="2932375" y="3202575"/>
            <a:ext cx="969600" cy="23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On-going comms</a:t>
            </a:r>
            <a:endParaRPr sz="800" b="0" i="0" u="none" strike="noStrike" cap="none">
              <a:solidFill>
                <a:srgbClr val="000000"/>
              </a:solidFill>
              <a:latin typeface="Arial"/>
              <a:ea typeface="Arial"/>
              <a:cs typeface="Arial"/>
              <a:sym typeface="Arial"/>
            </a:endParaRPr>
          </a:p>
        </p:txBody>
      </p:sp>
      <p:sp>
        <p:nvSpPr>
          <p:cNvPr id="419" name="Google Shape;419;p27"/>
          <p:cNvSpPr txBox="1"/>
          <p:nvPr/>
        </p:nvSpPr>
        <p:spPr>
          <a:xfrm>
            <a:off x="6462050" y="3202675"/>
            <a:ext cx="969600" cy="23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On-going comms</a:t>
            </a:r>
            <a:endParaRPr sz="800" b="0" i="0" u="none" strike="noStrike" cap="none">
              <a:solidFill>
                <a:srgbClr val="000000"/>
              </a:solidFill>
              <a:latin typeface="Arial"/>
              <a:ea typeface="Arial"/>
              <a:cs typeface="Arial"/>
              <a:sym typeface="Arial"/>
            </a:endParaRPr>
          </a:p>
        </p:txBody>
      </p:sp>
      <p:sp>
        <p:nvSpPr>
          <p:cNvPr id="420" name="Google Shape;420;p27"/>
          <p:cNvSpPr txBox="1"/>
          <p:nvPr/>
        </p:nvSpPr>
        <p:spPr>
          <a:xfrm>
            <a:off x="149100" y="946775"/>
            <a:ext cx="8379600" cy="62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GB" sz="1300">
                <a:solidFill>
                  <a:srgbClr val="595959"/>
                </a:solidFill>
              </a:rPr>
              <a:t>Below is an indicative roadmap of Business change activities that DfT will offer to your and the other organisations transitioning to Street Manager. You can use this to develop your own change management roadmap and align it with relevant activities provided by DfT.</a:t>
            </a:r>
            <a:endParaRPr sz="1300" b="0" i="0" u="none" strike="noStrike" cap="none">
              <a:solidFill>
                <a:srgbClr val="000000"/>
              </a:solidFill>
              <a:latin typeface="Arial"/>
              <a:ea typeface="Arial"/>
              <a:cs typeface="Arial"/>
              <a:sym typeface="Arial"/>
            </a:endParaRPr>
          </a:p>
          <a:p>
            <a:pPr marL="225425" marR="0" lvl="0" indent="3175"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a:p>
            <a:pPr marL="225425" marR="0" lvl="0" indent="3175"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421" name="Google Shape;421;p27"/>
          <p:cNvSpPr/>
          <p:nvPr/>
        </p:nvSpPr>
        <p:spPr>
          <a:xfrm>
            <a:off x="8037975" y="1323225"/>
            <a:ext cx="1065300" cy="310200"/>
          </a:xfrm>
          <a:prstGeom prst="homePlate">
            <a:avLst>
              <a:gd name="adj" fmla="val 50000"/>
            </a:avLst>
          </a:prstGeom>
          <a:solidFill>
            <a:schemeClr val="accent1"/>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a:t>Tbc - To align to SM releases</a:t>
            </a:r>
            <a:endParaRPr sz="800" b="0" i="0" u="none" strike="noStrike" cap="none">
              <a:solidFill>
                <a:srgbClr val="000000"/>
              </a:solidFill>
              <a:latin typeface="Arial"/>
              <a:ea typeface="Arial"/>
              <a:cs typeface="Arial"/>
              <a:sym typeface="Arial"/>
            </a:endParaRPr>
          </a:p>
        </p:txBody>
      </p:sp>
      <p:sp>
        <p:nvSpPr>
          <p:cNvPr id="422" name="Google Shape;422;p27"/>
          <p:cNvSpPr/>
          <p:nvPr/>
        </p:nvSpPr>
        <p:spPr>
          <a:xfrm>
            <a:off x="5951125" y="2568938"/>
            <a:ext cx="969600" cy="310200"/>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Review of approach</a:t>
            </a:r>
            <a:endParaRPr sz="800" b="0" i="0" u="none" strike="noStrike" cap="none">
              <a:solidFill>
                <a:srgbClr val="000000"/>
              </a:solidFill>
              <a:latin typeface="Arial"/>
              <a:ea typeface="Arial"/>
              <a:cs typeface="Arial"/>
              <a:sym typeface="Arial"/>
            </a:endParaRPr>
          </a:p>
        </p:txBody>
      </p:sp>
      <p:sp>
        <p:nvSpPr>
          <p:cNvPr id="423" name="Google Shape;423;p27"/>
          <p:cNvSpPr/>
          <p:nvPr/>
        </p:nvSpPr>
        <p:spPr>
          <a:xfrm>
            <a:off x="8745425" y="3018675"/>
            <a:ext cx="284700" cy="310200"/>
          </a:xfrm>
          <a:prstGeom prst="diamond">
            <a:avLst/>
          </a:prstGeom>
          <a:solidFill>
            <a:srgbClr val="000000"/>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27"/>
          <p:cNvSpPr txBox="1"/>
          <p:nvPr/>
        </p:nvSpPr>
        <p:spPr>
          <a:xfrm>
            <a:off x="8657375" y="3251675"/>
            <a:ext cx="505200" cy="310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800" b="1"/>
              <a:t>Transition end</a:t>
            </a:r>
            <a:endParaRPr sz="800" b="1" i="0" u="none" strike="noStrike" cap="none">
              <a:solidFill>
                <a:srgbClr val="000000"/>
              </a:solidFill>
              <a:latin typeface="Arial"/>
              <a:ea typeface="Arial"/>
              <a:cs typeface="Arial"/>
              <a:sym typeface="Arial"/>
            </a:endParaRPr>
          </a:p>
        </p:txBody>
      </p:sp>
      <p:sp>
        <p:nvSpPr>
          <p:cNvPr id="425" name="Google Shape;425;p27"/>
          <p:cNvSpPr/>
          <p:nvPr/>
        </p:nvSpPr>
        <p:spPr>
          <a:xfrm>
            <a:off x="3075163" y="3030659"/>
            <a:ext cx="969600" cy="233100"/>
          </a:xfrm>
          <a:prstGeom prst="chevron">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a:t>Survey (HAUC) </a:t>
            </a:r>
            <a:endParaRPr sz="800" b="0" i="0" u="none" strike="noStrike" cap="none">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Google Shape;430;p28" descr="A screen shot of a computer&#10;&#10;Description generated with high confidence"/>
          <p:cNvPicPr preferRelativeResize="0"/>
          <p:nvPr/>
        </p:nvPicPr>
        <p:blipFill rotWithShape="1">
          <a:blip r:embed="rId3">
            <a:alphaModFix/>
          </a:blip>
          <a:srcRect/>
          <a:stretch/>
        </p:blipFill>
        <p:spPr>
          <a:xfrm>
            <a:off x="-8670" y="1"/>
            <a:ext cx="9181317" cy="5171060"/>
          </a:xfrm>
          <a:prstGeom prst="rect">
            <a:avLst/>
          </a:prstGeom>
          <a:noFill/>
          <a:ln>
            <a:noFill/>
          </a:ln>
        </p:spPr>
      </p:pic>
      <p:sp>
        <p:nvSpPr>
          <p:cNvPr id="431" name="Google Shape;431;p28"/>
          <p:cNvSpPr/>
          <p:nvPr/>
        </p:nvSpPr>
        <p:spPr>
          <a:xfrm>
            <a:off x="-4195" y="-20"/>
            <a:ext cx="9189900" cy="5171100"/>
          </a:xfrm>
          <a:prstGeom prst="rect">
            <a:avLst/>
          </a:prstGeom>
          <a:solidFill>
            <a:srgbClr val="006435">
              <a:alpha val="68240"/>
            </a:srgbClr>
          </a:solid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Clr>
                <a:srgbClr val="000000"/>
              </a:buClr>
              <a:buSzPts val="300"/>
              <a:buFont typeface="Arial"/>
              <a:buNone/>
            </a:pPr>
            <a:endParaRPr sz="1200" b="0" i="0" u="none" strike="noStrike" cap="none">
              <a:solidFill>
                <a:schemeClr val="lt1"/>
              </a:solidFill>
              <a:latin typeface="Arial"/>
              <a:ea typeface="Arial"/>
              <a:cs typeface="Arial"/>
              <a:sym typeface="Arial"/>
            </a:endParaRPr>
          </a:p>
        </p:txBody>
      </p:sp>
      <p:sp>
        <p:nvSpPr>
          <p:cNvPr id="432" name="Google Shape;432;p28"/>
          <p:cNvSpPr/>
          <p:nvPr/>
        </p:nvSpPr>
        <p:spPr>
          <a:xfrm>
            <a:off x="0" y="392"/>
            <a:ext cx="9181500" cy="889800"/>
          </a:xfrm>
          <a:prstGeom prst="rect">
            <a:avLst/>
          </a:prstGeom>
          <a:solidFill>
            <a:srgbClr val="006435">
              <a:alpha val="60000"/>
            </a:srgbClr>
          </a:solid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Clr>
                <a:srgbClr val="000000"/>
              </a:buClr>
              <a:buSzPts val="300"/>
              <a:buFont typeface="Arial"/>
              <a:buNone/>
            </a:pPr>
            <a:endParaRPr sz="1200" b="0" i="0" u="none" strike="noStrike" cap="none">
              <a:solidFill>
                <a:schemeClr val="lt1"/>
              </a:solidFill>
              <a:latin typeface="Arial"/>
              <a:ea typeface="Arial"/>
              <a:cs typeface="Arial"/>
              <a:sym typeface="Arial"/>
            </a:endParaRPr>
          </a:p>
        </p:txBody>
      </p:sp>
      <p:pic>
        <p:nvPicPr>
          <p:cNvPr id="433" name="Google Shape;433;p28"/>
          <p:cNvPicPr preferRelativeResize="0"/>
          <p:nvPr/>
        </p:nvPicPr>
        <p:blipFill rotWithShape="1">
          <a:blip r:embed="rId4">
            <a:alphaModFix/>
          </a:blip>
          <a:srcRect/>
          <a:stretch/>
        </p:blipFill>
        <p:spPr>
          <a:xfrm>
            <a:off x="244557" y="186593"/>
            <a:ext cx="798600" cy="512100"/>
          </a:xfrm>
          <a:prstGeom prst="rect">
            <a:avLst/>
          </a:prstGeom>
          <a:noFill/>
          <a:ln>
            <a:noFill/>
          </a:ln>
        </p:spPr>
      </p:pic>
      <p:sp>
        <p:nvSpPr>
          <p:cNvPr id="434" name="Google Shape;434;p28"/>
          <p:cNvSpPr txBox="1"/>
          <p:nvPr/>
        </p:nvSpPr>
        <p:spPr>
          <a:xfrm>
            <a:off x="1251748" y="1556669"/>
            <a:ext cx="7007100" cy="1945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40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8"/>
          <p:cNvSpPr txBox="1"/>
          <p:nvPr/>
        </p:nvSpPr>
        <p:spPr>
          <a:xfrm>
            <a:off x="7082287" y="4736980"/>
            <a:ext cx="27432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0" i="0" u="none" strike="noStrike" cap="none">
                <a:solidFill>
                  <a:schemeClr val="lt1"/>
                </a:solidFill>
                <a:latin typeface="Arial"/>
                <a:ea typeface="Arial"/>
                <a:cs typeface="Arial"/>
                <a:sym typeface="Arial"/>
              </a:rPr>
              <a:t>@ Crown copyright</a:t>
            </a:r>
            <a:endParaRPr sz="1400" b="0" i="0" u="none" strike="noStrike" cap="none">
              <a:solidFill>
                <a:srgbClr val="000000"/>
              </a:solidFill>
              <a:latin typeface="Arial"/>
              <a:ea typeface="Arial"/>
              <a:cs typeface="Arial"/>
              <a:sym typeface="Arial"/>
            </a:endParaRPr>
          </a:p>
        </p:txBody>
      </p:sp>
      <p:sp>
        <p:nvSpPr>
          <p:cNvPr id="436" name="Google Shape;436;p28"/>
          <p:cNvSpPr txBox="1"/>
          <p:nvPr/>
        </p:nvSpPr>
        <p:spPr>
          <a:xfrm>
            <a:off x="1251748" y="1556669"/>
            <a:ext cx="7007100" cy="1945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a:solidFill>
                  <a:schemeClr val="lt1"/>
                </a:solidFill>
              </a:rPr>
              <a:t>Execute and measure</a:t>
            </a:r>
            <a:endParaRPr sz="40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9"/>
          <p:cNvSpPr txBox="1">
            <a:spLocks noGrp="1"/>
          </p:cNvSpPr>
          <p:nvPr>
            <p:ph type="title"/>
          </p:nvPr>
        </p:nvSpPr>
        <p:spPr>
          <a:xfrm>
            <a:off x="1401416" y="215913"/>
            <a:ext cx="7494000" cy="5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Execution and measurement</a:t>
            </a:r>
            <a:endParaRPr/>
          </a:p>
        </p:txBody>
      </p:sp>
      <p:sp>
        <p:nvSpPr>
          <p:cNvPr id="442" name="Google Shape;442;p29"/>
          <p:cNvSpPr txBox="1">
            <a:spLocks noGrp="1"/>
          </p:cNvSpPr>
          <p:nvPr>
            <p:ph type="body" idx="1"/>
          </p:nvPr>
        </p:nvSpPr>
        <p:spPr>
          <a:xfrm>
            <a:off x="208718" y="934278"/>
            <a:ext cx="8686800" cy="34317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GB" sz="1200"/>
              <a:t>You should build the change management activities into your overall project plan and assign responsibilities for delivery (you can use the Delivery and roll-out plan and RACI documents provided by DfT in the Business change Playbook Part 1 - </a:t>
            </a:r>
            <a:r>
              <a:rPr lang="en-GB" sz="1200" i="1" u="sng">
                <a:solidFill>
                  <a:schemeClr val="hlink"/>
                </a:solidFill>
                <a:hlinkClick r:id="rId3"/>
              </a:rPr>
              <a:t>Link)</a:t>
            </a:r>
            <a:r>
              <a:rPr lang="en-GB" sz="1200" i="1"/>
              <a:t>. </a:t>
            </a:r>
            <a:endParaRPr sz="1200"/>
          </a:p>
          <a:p>
            <a:pPr marL="0" lvl="0" indent="0" algn="l" rtl="0">
              <a:spcBef>
                <a:spcPts val="640"/>
              </a:spcBef>
              <a:spcAft>
                <a:spcPts val="0"/>
              </a:spcAft>
              <a:buNone/>
            </a:pPr>
            <a:r>
              <a:rPr lang="en-GB" sz="1200"/>
              <a:t>Remember that activities can be delivered by both people in your organisation, as well as external stakeholders (e.g. DfT Business change team, other organisations and industry groups)</a:t>
            </a:r>
            <a:endParaRPr sz="1200"/>
          </a:p>
          <a:p>
            <a:pPr marL="0" lvl="0" indent="0" algn="l" rtl="0">
              <a:spcBef>
                <a:spcPts val="640"/>
              </a:spcBef>
              <a:spcAft>
                <a:spcPts val="0"/>
              </a:spcAft>
              <a:buNone/>
            </a:pPr>
            <a:endParaRPr sz="1200"/>
          </a:p>
          <a:p>
            <a:pPr marL="0" lvl="0" indent="0" algn="l" rtl="0">
              <a:spcBef>
                <a:spcPts val="640"/>
              </a:spcBef>
              <a:spcAft>
                <a:spcPts val="0"/>
              </a:spcAft>
              <a:buNone/>
            </a:pPr>
            <a:r>
              <a:rPr lang="en-GB" sz="1200"/>
              <a:t>DfT has also provided you with a detailed Engagement and Training needs assessment and tracker due to the assumption that these two techniques will most likely be an essential part of your delivery of change management (</a:t>
            </a:r>
            <a:r>
              <a:rPr lang="en-GB" sz="1200" i="1" u="sng">
                <a:solidFill>
                  <a:schemeClr val="hlink"/>
                </a:solidFill>
                <a:hlinkClick r:id="rId3"/>
              </a:rPr>
              <a:t>Link</a:t>
            </a:r>
            <a:r>
              <a:rPr lang="en-GB" sz="1200" i="1"/>
              <a:t>)</a:t>
            </a:r>
            <a:r>
              <a:rPr lang="en-GB" sz="1200"/>
              <a:t>. </a:t>
            </a:r>
            <a:endParaRPr sz="1200"/>
          </a:p>
          <a:p>
            <a:pPr marL="0" lvl="0" indent="0" algn="l" rtl="0">
              <a:spcBef>
                <a:spcPts val="640"/>
              </a:spcBef>
              <a:spcAft>
                <a:spcPts val="0"/>
              </a:spcAft>
              <a:buNone/>
            </a:pPr>
            <a:r>
              <a:rPr lang="en-GB" sz="1200"/>
              <a:t>You do not need to use this document, however it can be really useful if you want to track engagement and training at a granular level (i.e. you can list as many stakeholders as you want and break down engagement and training into different types).</a:t>
            </a:r>
            <a:endParaRPr sz="1200"/>
          </a:p>
          <a:p>
            <a:pPr marL="0" lvl="0" indent="0" algn="l" rtl="0">
              <a:spcBef>
                <a:spcPts val="640"/>
              </a:spcBef>
              <a:spcAft>
                <a:spcPts val="0"/>
              </a:spcAft>
              <a:buNone/>
            </a:pPr>
            <a:endParaRPr sz="1200"/>
          </a:p>
          <a:p>
            <a:pPr marL="0" lvl="0" indent="0" algn="l" rtl="0">
              <a:spcBef>
                <a:spcPts val="640"/>
              </a:spcBef>
              <a:spcAft>
                <a:spcPts val="0"/>
              </a:spcAft>
              <a:buNone/>
            </a:pPr>
            <a:r>
              <a:rPr lang="en-GB" sz="1200" b="1"/>
              <a:t>Whatever method you choose to track delivery, it is essential that you constantly monitor how your stakeholders are progressing (are they becoming more supportive / less resistant, are they doing what you need them to do) and revisit your change management strategy and plans accordingly.</a:t>
            </a:r>
            <a:endParaRPr sz="12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1401416" y="215915"/>
            <a:ext cx="7494000" cy="50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GB"/>
              <a:t>Introduction</a:t>
            </a:r>
            <a:endParaRPr/>
          </a:p>
        </p:txBody>
      </p:sp>
      <p:sp>
        <p:nvSpPr>
          <p:cNvPr id="55" name="Google Shape;55;p9"/>
          <p:cNvSpPr txBox="1"/>
          <p:nvPr/>
        </p:nvSpPr>
        <p:spPr>
          <a:xfrm>
            <a:off x="208925" y="977350"/>
            <a:ext cx="8686500" cy="19572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t>Purpose</a:t>
            </a:r>
            <a:endParaRPr b="1"/>
          </a:p>
          <a:p>
            <a:pPr marL="0" lvl="0" indent="0" algn="l" rtl="0">
              <a:spcBef>
                <a:spcPts val="0"/>
              </a:spcBef>
              <a:spcAft>
                <a:spcPts val="0"/>
              </a:spcAft>
              <a:buNone/>
            </a:pPr>
            <a:r>
              <a:rPr lang="en-GB" sz="1100">
                <a:solidFill>
                  <a:schemeClr val="dk1"/>
                </a:solidFill>
              </a:rPr>
              <a:t>This document outlines the approach and best practice to Change management to support the transition to Street Manager by enabling your stakeholders to act in a way that facilitates the progress of transition. </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r>
              <a:rPr lang="en-GB" sz="1100">
                <a:solidFill>
                  <a:schemeClr val="dk1"/>
                </a:solidFill>
              </a:rPr>
              <a:t>The document outlines the different stages in the change management process and contains guidance on recommended activities and engagement techniques. More importantly, it contains a number of questions that you may want to consider when delivering Change management in particular with relation to Street Manager.</a:t>
            </a:r>
            <a:endParaRPr sz="1100">
              <a:solidFill>
                <a:schemeClr val="dk1"/>
              </a:solidFill>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GB" sz="1100">
                <a:solidFill>
                  <a:schemeClr val="dk1"/>
                </a:solidFill>
              </a:rPr>
              <a:t>The document is intended for guidance only and whilst Change management is a key part of any project or initiative, you are free to use any method, model or approach that suits you and your organisation’s needs.</a:t>
            </a:r>
            <a:endParaRPr sz="1100"/>
          </a:p>
        </p:txBody>
      </p:sp>
      <p:sp>
        <p:nvSpPr>
          <p:cNvPr id="56" name="Google Shape;56;p9"/>
          <p:cNvSpPr txBox="1"/>
          <p:nvPr/>
        </p:nvSpPr>
        <p:spPr>
          <a:xfrm>
            <a:off x="228750" y="3089000"/>
            <a:ext cx="8686500" cy="13071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t>Disclaimer</a:t>
            </a:r>
            <a:endParaRPr b="1"/>
          </a:p>
          <a:p>
            <a:pPr marL="0" lvl="0" indent="0" algn="l" rtl="0">
              <a:spcBef>
                <a:spcPts val="0"/>
              </a:spcBef>
              <a:spcAft>
                <a:spcPts val="0"/>
              </a:spcAft>
              <a:buNone/>
            </a:pPr>
            <a:endParaRPr sz="1100"/>
          </a:p>
          <a:p>
            <a:pPr marL="0" lvl="0" indent="0" algn="l" rtl="0">
              <a:spcBef>
                <a:spcPts val="0"/>
              </a:spcBef>
              <a:spcAft>
                <a:spcPts val="0"/>
              </a:spcAft>
              <a:buNone/>
            </a:pPr>
            <a:r>
              <a:rPr lang="en-GB" sz="1100"/>
              <a:t>The information provided in this pack is purely a recommendation and it is up to you to edit the content in line with your organisation’s transition plan. What the right approach for your organisation is will be dependent on a number of factors such as how and when you plan to move to Street Manager environment, and what are the specific needs and preferences of your stakeholders.</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1401416" y="215915"/>
            <a:ext cx="7494000" cy="5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What is change management? </a:t>
            </a:r>
            <a:endParaRPr/>
          </a:p>
        </p:txBody>
      </p:sp>
      <p:sp>
        <p:nvSpPr>
          <p:cNvPr id="62" name="Google Shape;62;p10"/>
          <p:cNvSpPr txBox="1">
            <a:spLocks noGrp="1"/>
          </p:cNvSpPr>
          <p:nvPr>
            <p:ph type="body" idx="1"/>
          </p:nvPr>
        </p:nvSpPr>
        <p:spPr>
          <a:xfrm>
            <a:off x="228600" y="870001"/>
            <a:ext cx="8686800" cy="10281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GB" sz="1200" b="1">
                <a:solidFill>
                  <a:srgbClr val="006B56"/>
                </a:solidFill>
              </a:rPr>
              <a:t>CHANGE MANAGEMENT IS</a:t>
            </a:r>
            <a:endParaRPr sz="1200" b="1">
              <a:solidFill>
                <a:srgbClr val="006B56"/>
              </a:solidFill>
            </a:endParaRPr>
          </a:p>
          <a:p>
            <a:pPr marL="0" lvl="0" indent="0" algn="ctr" rtl="0">
              <a:spcBef>
                <a:spcPts val="640"/>
              </a:spcBef>
              <a:spcAft>
                <a:spcPts val="0"/>
              </a:spcAft>
              <a:buNone/>
            </a:pPr>
            <a:r>
              <a:rPr lang="en-GB" sz="1200" b="1">
                <a:solidFill>
                  <a:schemeClr val="dk1"/>
                </a:solidFill>
              </a:rPr>
              <a:t>the process of planning, executing and measuring the success of a set of actions so that all your internal and external stakeholders can get from point A to point B - i.e. from what they do and think today to enabling or going through the transition to Street Manager</a:t>
            </a:r>
            <a:endParaRPr/>
          </a:p>
        </p:txBody>
      </p:sp>
      <p:sp>
        <p:nvSpPr>
          <p:cNvPr id="63" name="Google Shape;63;p10"/>
          <p:cNvSpPr txBox="1"/>
          <p:nvPr/>
        </p:nvSpPr>
        <p:spPr>
          <a:xfrm>
            <a:off x="1471075" y="3122750"/>
            <a:ext cx="23595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t>PEOPLE</a:t>
            </a:r>
            <a:endParaRPr sz="1200" b="1"/>
          </a:p>
          <a:p>
            <a:pPr marL="0" lvl="0" indent="0" algn="l" rtl="0">
              <a:spcBef>
                <a:spcPts val="0"/>
              </a:spcBef>
              <a:spcAft>
                <a:spcPts val="0"/>
              </a:spcAft>
              <a:buNone/>
            </a:pPr>
            <a:r>
              <a:rPr lang="en-GB" sz="1100"/>
              <a:t>Who needs to be involved in the change process? </a:t>
            </a:r>
            <a:endParaRPr sz="1100"/>
          </a:p>
          <a:p>
            <a:pPr marL="0" lvl="0" indent="0" algn="l" rtl="0">
              <a:spcBef>
                <a:spcPts val="0"/>
              </a:spcBef>
              <a:spcAft>
                <a:spcPts val="0"/>
              </a:spcAft>
              <a:buNone/>
            </a:pPr>
            <a:r>
              <a:rPr lang="en-GB" sz="1100"/>
              <a:t>Who needs to be engaged, when and how?</a:t>
            </a:r>
            <a:endParaRPr sz="1100"/>
          </a:p>
        </p:txBody>
      </p:sp>
      <p:sp>
        <p:nvSpPr>
          <p:cNvPr id="64" name="Google Shape;64;p10"/>
          <p:cNvSpPr txBox="1"/>
          <p:nvPr/>
        </p:nvSpPr>
        <p:spPr>
          <a:xfrm>
            <a:off x="5743950" y="3122750"/>
            <a:ext cx="23595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t>WIDER ORGANISATION</a:t>
            </a:r>
            <a:endParaRPr sz="1200" b="1"/>
          </a:p>
          <a:p>
            <a:pPr marL="0" lvl="0" indent="0" algn="l" rtl="0">
              <a:spcBef>
                <a:spcPts val="0"/>
              </a:spcBef>
              <a:spcAft>
                <a:spcPts val="0"/>
              </a:spcAft>
              <a:buNone/>
            </a:pPr>
            <a:r>
              <a:rPr lang="en-GB" sz="1100"/>
              <a:t>What related processes, systems and ways of working need to be in place?</a:t>
            </a:r>
            <a:endParaRPr sz="1100"/>
          </a:p>
        </p:txBody>
      </p:sp>
      <p:cxnSp>
        <p:nvCxnSpPr>
          <p:cNvPr id="65" name="Google Shape;65;p10"/>
          <p:cNvCxnSpPr/>
          <p:nvPr/>
        </p:nvCxnSpPr>
        <p:spPr>
          <a:xfrm>
            <a:off x="273313" y="2343775"/>
            <a:ext cx="8546100" cy="9900"/>
          </a:xfrm>
          <a:prstGeom prst="straightConnector1">
            <a:avLst/>
          </a:prstGeom>
          <a:noFill/>
          <a:ln w="9525" cap="flat" cmpd="sng">
            <a:solidFill>
              <a:schemeClr val="dk2"/>
            </a:solidFill>
            <a:prstDash val="dash"/>
            <a:round/>
            <a:headEnd type="oval" w="med" len="med"/>
            <a:tailEnd type="oval" w="med" len="med"/>
          </a:ln>
        </p:spPr>
      </p:cxnSp>
      <p:sp>
        <p:nvSpPr>
          <p:cNvPr id="66" name="Google Shape;66;p10"/>
          <p:cNvSpPr txBox="1"/>
          <p:nvPr/>
        </p:nvSpPr>
        <p:spPr>
          <a:xfrm>
            <a:off x="45288" y="2343775"/>
            <a:ext cx="4893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t>Now</a:t>
            </a:r>
            <a:endParaRPr sz="1100" b="1"/>
          </a:p>
        </p:txBody>
      </p:sp>
      <p:sp>
        <p:nvSpPr>
          <p:cNvPr id="67" name="Google Shape;67;p10"/>
          <p:cNvSpPr txBox="1"/>
          <p:nvPr/>
        </p:nvSpPr>
        <p:spPr>
          <a:xfrm>
            <a:off x="8057413" y="2343775"/>
            <a:ext cx="1041300" cy="447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100" b="1"/>
              <a:t>Street Manager</a:t>
            </a:r>
            <a:endParaRPr sz="1100" b="1"/>
          </a:p>
        </p:txBody>
      </p:sp>
      <p:pic>
        <p:nvPicPr>
          <p:cNvPr id="68" name="Google Shape;68;p10"/>
          <p:cNvPicPr preferRelativeResize="0"/>
          <p:nvPr/>
        </p:nvPicPr>
        <p:blipFill rotWithShape="1">
          <a:blip r:embed="rId3">
            <a:alphaModFix/>
          </a:blip>
          <a:srcRect/>
          <a:stretch/>
        </p:blipFill>
        <p:spPr>
          <a:xfrm>
            <a:off x="95824" y="1845701"/>
            <a:ext cx="388251" cy="509700"/>
          </a:xfrm>
          <a:prstGeom prst="rect">
            <a:avLst/>
          </a:prstGeom>
          <a:noFill/>
          <a:ln>
            <a:noFill/>
          </a:ln>
        </p:spPr>
      </p:pic>
      <p:pic>
        <p:nvPicPr>
          <p:cNvPr id="69" name="Google Shape;69;p10"/>
          <p:cNvPicPr preferRelativeResize="0"/>
          <p:nvPr/>
        </p:nvPicPr>
        <p:blipFill rotWithShape="1">
          <a:blip r:embed="rId3">
            <a:alphaModFix/>
          </a:blip>
          <a:srcRect/>
          <a:stretch/>
        </p:blipFill>
        <p:spPr>
          <a:xfrm>
            <a:off x="8576187" y="1845701"/>
            <a:ext cx="388251" cy="509700"/>
          </a:xfrm>
          <a:prstGeom prst="rect">
            <a:avLst/>
          </a:prstGeom>
          <a:noFill/>
          <a:ln>
            <a:noFill/>
          </a:ln>
        </p:spPr>
      </p:pic>
      <p:pic>
        <p:nvPicPr>
          <p:cNvPr id="70" name="Google Shape;70;p10"/>
          <p:cNvPicPr preferRelativeResize="0"/>
          <p:nvPr/>
        </p:nvPicPr>
        <p:blipFill rotWithShape="1">
          <a:blip r:embed="rId4">
            <a:alphaModFix/>
          </a:blip>
          <a:srcRect/>
          <a:stretch/>
        </p:blipFill>
        <p:spPr>
          <a:xfrm>
            <a:off x="4162713" y="2144198"/>
            <a:ext cx="588325" cy="427575"/>
          </a:xfrm>
          <a:prstGeom prst="rect">
            <a:avLst/>
          </a:prstGeom>
          <a:noFill/>
          <a:ln>
            <a:noFill/>
          </a:ln>
        </p:spPr>
      </p:pic>
      <p:pic>
        <p:nvPicPr>
          <p:cNvPr id="71" name="Google Shape;71;p10"/>
          <p:cNvPicPr preferRelativeResize="0"/>
          <p:nvPr/>
        </p:nvPicPr>
        <p:blipFill rotWithShape="1">
          <a:blip r:embed="rId5">
            <a:alphaModFix/>
          </a:blip>
          <a:srcRect/>
          <a:stretch/>
        </p:blipFill>
        <p:spPr>
          <a:xfrm>
            <a:off x="3077887" y="2119550"/>
            <a:ext cx="489349" cy="394725"/>
          </a:xfrm>
          <a:prstGeom prst="rect">
            <a:avLst/>
          </a:prstGeom>
          <a:noFill/>
          <a:ln>
            <a:noFill/>
          </a:ln>
        </p:spPr>
      </p:pic>
      <p:pic>
        <p:nvPicPr>
          <p:cNvPr id="72" name="Google Shape;72;p10"/>
          <p:cNvPicPr preferRelativeResize="0"/>
          <p:nvPr/>
        </p:nvPicPr>
        <p:blipFill rotWithShape="1">
          <a:blip r:embed="rId6">
            <a:alphaModFix/>
          </a:blip>
          <a:srcRect/>
          <a:stretch/>
        </p:blipFill>
        <p:spPr>
          <a:xfrm>
            <a:off x="5346509" y="2103133"/>
            <a:ext cx="489350" cy="427559"/>
          </a:xfrm>
          <a:prstGeom prst="rect">
            <a:avLst/>
          </a:prstGeom>
          <a:noFill/>
          <a:ln>
            <a:noFill/>
          </a:ln>
        </p:spPr>
      </p:pic>
      <p:pic>
        <p:nvPicPr>
          <p:cNvPr id="73" name="Google Shape;73;p10"/>
          <p:cNvPicPr preferRelativeResize="0"/>
          <p:nvPr/>
        </p:nvPicPr>
        <p:blipFill rotWithShape="1">
          <a:blip r:embed="rId7">
            <a:alphaModFix/>
          </a:blip>
          <a:srcRect/>
          <a:stretch/>
        </p:blipFill>
        <p:spPr>
          <a:xfrm>
            <a:off x="5918309" y="2103125"/>
            <a:ext cx="639134" cy="427575"/>
          </a:xfrm>
          <a:prstGeom prst="rect">
            <a:avLst/>
          </a:prstGeom>
          <a:noFill/>
          <a:ln>
            <a:noFill/>
          </a:ln>
        </p:spPr>
      </p:pic>
      <p:sp>
        <p:nvSpPr>
          <p:cNvPr id="74" name="Google Shape;74;p10"/>
          <p:cNvSpPr txBox="1"/>
          <p:nvPr/>
        </p:nvSpPr>
        <p:spPr>
          <a:xfrm>
            <a:off x="1793088" y="1845700"/>
            <a:ext cx="739500" cy="2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Analysis</a:t>
            </a:r>
            <a:endParaRPr sz="1000" i="1"/>
          </a:p>
        </p:txBody>
      </p:sp>
      <p:sp>
        <p:nvSpPr>
          <p:cNvPr id="75" name="Google Shape;75;p10"/>
          <p:cNvSpPr txBox="1"/>
          <p:nvPr/>
        </p:nvSpPr>
        <p:spPr>
          <a:xfrm>
            <a:off x="2936088" y="1845700"/>
            <a:ext cx="898500" cy="2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Set targets</a:t>
            </a:r>
            <a:endParaRPr sz="1000" i="1"/>
          </a:p>
        </p:txBody>
      </p:sp>
      <p:sp>
        <p:nvSpPr>
          <p:cNvPr id="76" name="Google Shape;76;p10"/>
          <p:cNvSpPr txBox="1"/>
          <p:nvPr/>
        </p:nvSpPr>
        <p:spPr>
          <a:xfrm>
            <a:off x="3950500" y="1845700"/>
            <a:ext cx="1195200" cy="2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Plan interventions</a:t>
            </a:r>
            <a:endParaRPr sz="1000" i="1"/>
          </a:p>
        </p:txBody>
      </p:sp>
      <p:sp>
        <p:nvSpPr>
          <p:cNvPr id="77" name="Google Shape;77;p10"/>
          <p:cNvSpPr txBox="1"/>
          <p:nvPr/>
        </p:nvSpPr>
        <p:spPr>
          <a:xfrm>
            <a:off x="5515338" y="1845700"/>
            <a:ext cx="982800" cy="2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Execute</a:t>
            </a:r>
            <a:endParaRPr sz="1000" i="1"/>
          </a:p>
        </p:txBody>
      </p:sp>
      <p:sp>
        <p:nvSpPr>
          <p:cNvPr id="78" name="Google Shape;78;p10"/>
          <p:cNvSpPr txBox="1"/>
          <p:nvPr/>
        </p:nvSpPr>
        <p:spPr>
          <a:xfrm>
            <a:off x="7203288" y="1845700"/>
            <a:ext cx="843300" cy="2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Measure</a:t>
            </a:r>
            <a:endParaRPr sz="1000" i="1"/>
          </a:p>
        </p:txBody>
      </p:sp>
      <p:sp>
        <p:nvSpPr>
          <p:cNvPr id="79" name="Google Shape;79;p10"/>
          <p:cNvSpPr txBox="1"/>
          <p:nvPr/>
        </p:nvSpPr>
        <p:spPr>
          <a:xfrm>
            <a:off x="529788" y="1845700"/>
            <a:ext cx="843300" cy="2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Initial vision</a:t>
            </a:r>
            <a:endParaRPr sz="1000" i="1"/>
          </a:p>
        </p:txBody>
      </p:sp>
      <p:pic>
        <p:nvPicPr>
          <p:cNvPr id="80" name="Google Shape;80;p10"/>
          <p:cNvPicPr preferRelativeResize="0"/>
          <p:nvPr/>
        </p:nvPicPr>
        <p:blipFill rotWithShape="1">
          <a:blip r:embed="rId8">
            <a:alphaModFix/>
          </a:blip>
          <a:srcRect l="19092" t="22975" r="35492" b="15345"/>
          <a:stretch/>
        </p:blipFill>
        <p:spPr>
          <a:xfrm>
            <a:off x="7217308" y="2064377"/>
            <a:ext cx="588325" cy="505072"/>
          </a:xfrm>
          <a:prstGeom prst="rect">
            <a:avLst/>
          </a:prstGeom>
          <a:noFill/>
          <a:ln>
            <a:noFill/>
          </a:ln>
        </p:spPr>
      </p:pic>
      <p:pic>
        <p:nvPicPr>
          <p:cNvPr id="81" name="Google Shape;81;p10"/>
          <p:cNvPicPr preferRelativeResize="0"/>
          <p:nvPr/>
        </p:nvPicPr>
        <p:blipFill rotWithShape="1">
          <a:blip r:embed="rId9">
            <a:alphaModFix/>
          </a:blip>
          <a:srcRect/>
          <a:stretch/>
        </p:blipFill>
        <p:spPr>
          <a:xfrm rot="-2699923">
            <a:off x="2030438" y="2062831"/>
            <a:ext cx="249377" cy="508164"/>
          </a:xfrm>
          <a:prstGeom prst="rect">
            <a:avLst/>
          </a:prstGeom>
          <a:noFill/>
          <a:ln>
            <a:noFill/>
          </a:ln>
        </p:spPr>
      </p:pic>
      <p:pic>
        <p:nvPicPr>
          <p:cNvPr id="82" name="Google Shape;82;p10"/>
          <p:cNvPicPr preferRelativeResize="0"/>
          <p:nvPr/>
        </p:nvPicPr>
        <p:blipFill rotWithShape="1">
          <a:blip r:embed="rId10">
            <a:alphaModFix/>
          </a:blip>
          <a:srcRect/>
          <a:stretch/>
        </p:blipFill>
        <p:spPr>
          <a:xfrm>
            <a:off x="638087" y="2072254"/>
            <a:ext cx="489350" cy="489317"/>
          </a:xfrm>
          <a:prstGeom prst="rect">
            <a:avLst/>
          </a:prstGeom>
          <a:noFill/>
          <a:ln>
            <a:noFill/>
          </a:ln>
        </p:spPr>
      </p:pic>
      <p:sp>
        <p:nvSpPr>
          <p:cNvPr id="83" name="Google Shape;83;p10"/>
          <p:cNvSpPr txBox="1">
            <a:spLocks noGrp="1"/>
          </p:cNvSpPr>
          <p:nvPr>
            <p:ph type="body" idx="1"/>
          </p:nvPr>
        </p:nvSpPr>
        <p:spPr>
          <a:xfrm>
            <a:off x="228600" y="2775000"/>
            <a:ext cx="8686800" cy="3948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GB" sz="1200" b="1">
                <a:solidFill>
                  <a:srgbClr val="006B56"/>
                </a:solidFill>
              </a:rPr>
              <a:t>IT FOCUSES ON</a:t>
            </a:r>
            <a:endParaRPr sz="1200" b="1">
              <a:solidFill>
                <a:srgbClr val="006B56"/>
              </a:solidFill>
            </a:endParaRPr>
          </a:p>
          <a:p>
            <a:pPr marL="0" lvl="0" indent="0" algn="ctr" rtl="0">
              <a:spcBef>
                <a:spcPts val="640"/>
              </a:spcBef>
              <a:spcAft>
                <a:spcPts val="0"/>
              </a:spcAft>
              <a:buNone/>
            </a:pPr>
            <a:endParaRPr>
              <a:solidFill>
                <a:srgbClr val="006B56"/>
              </a:solidFill>
            </a:endParaRPr>
          </a:p>
        </p:txBody>
      </p:sp>
      <p:pic>
        <p:nvPicPr>
          <p:cNvPr id="84" name="Google Shape;84;p10"/>
          <p:cNvPicPr preferRelativeResize="0"/>
          <p:nvPr/>
        </p:nvPicPr>
        <p:blipFill rotWithShape="1">
          <a:blip r:embed="rId11">
            <a:alphaModFix/>
          </a:blip>
          <a:srcRect/>
          <a:stretch/>
        </p:blipFill>
        <p:spPr>
          <a:xfrm>
            <a:off x="638085" y="3198525"/>
            <a:ext cx="775475" cy="792225"/>
          </a:xfrm>
          <a:prstGeom prst="rect">
            <a:avLst/>
          </a:prstGeom>
          <a:noFill/>
          <a:ln>
            <a:noFill/>
          </a:ln>
        </p:spPr>
      </p:pic>
      <p:sp>
        <p:nvSpPr>
          <p:cNvPr id="85" name="Google Shape;85;p10"/>
          <p:cNvSpPr txBox="1">
            <a:spLocks noGrp="1"/>
          </p:cNvSpPr>
          <p:nvPr>
            <p:ph type="body" idx="1"/>
          </p:nvPr>
        </p:nvSpPr>
        <p:spPr>
          <a:xfrm>
            <a:off x="228600" y="4131425"/>
            <a:ext cx="8686800" cy="3948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GB" sz="1200" b="1">
                <a:solidFill>
                  <a:srgbClr val="006B56"/>
                </a:solidFill>
              </a:rPr>
              <a:t>TO ENSURE THAT YOU ARE READY TO TRANSITION TO STREET MANAGER FROM BOTH PRACTICAL AND EMOTIONAL PERSPECTIVE</a:t>
            </a:r>
            <a:endParaRPr sz="1200" b="1">
              <a:solidFill>
                <a:srgbClr val="006B56"/>
              </a:solidFill>
            </a:endParaRPr>
          </a:p>
          <a:p>
            <a:pPr marL="0" lvl="0" indent="0" algn="ctr" rtl="0">
              <a:spcBef>
                <a:spcPts val="640"/>
              </a:spcBef>
              <a:spcAft>
                <a:spcPts val="0"/>
              </a:spcAft>
              <a:buNone/>
            </a:pPr>
            <a:endParaRPr>
              <a:solidFill>
                <a:srgbClr val="006B56"/>
              </a:solidFill>
            </a:endParaRPr>
          </a:p>
        </p:txBody>
      </p:sp>
      <p:pic>
        <p:nvPicPr>
          <p:cNvPr id="86" name="Google Shape;86;p10"/>
          <p:cNvPicPr preferRelativeResize="0"/>
          <p:nvPr/>
        </p:nvPicPr>
        <p:blipFill rotWithShape="1">
          <a:blip r:embed="rId12">
            <a:alphaModFix/>
          </a:blip>
          <a:srcRect/>
          <a:stretch/>
        </p:blipFill>
        <p:spPr>
          <a:xfrm>
            <a:off x="5120876" y="3224776"/>
            <a:ext cx="639150" cy="639150"/>
          </a:xfrm>
          <a:prstGeom prst="rect">
            <a:avLst/>
          </a:prstGeom>
          <a:noFill/>
          <a:ln>
            <a:noFill/>
          </a:ln>
        </p:spPr>
      </p:pic>
      <p:cxnSp>
        <p:nvCxnSpPr>
          <p:cNvPr id="87" name="Google Shape;87;p10"/>
          <p:cNvCxnSpPr/>
          <p:nvPr/>
        </p:nvCxnSpPr>
        <p:spPr>
          <a:xfrm>
            <a:off x="228600" y="2820000"/>
            <a:ext cx="8686800" cy="0"/>
          </a:xfrm>
          <a:prstGeom prst="straightConnector1">
            <a:avLst/>
          </a:prstGeom>
          <a:noFill/>
          <a:ln w="9525" cap="flat" cmpd="sng">
            <a:solidFill>
              <a:schemeClr val="dk2"/>
            </a:solidFill>
            <a:prstDash val="solid"/>
            <a:round/>
            <a:headEnd type="none" w="med" len="med"/>
            <a:tailEnd type="none" w="med" len="med"/>
          </a:ln>
        </p:spPr>
      </p:cxnSp>
      <p:cxnSp>
        <p:nvCxnSpPr>
          <p:cNvPr id="88" name="Google Shape;88;p10"/>
          <p:cNvCxnSpPr/>
          <p:nvPr/>
        </p:nvCxnSpPr>
        <p:spPr>
          <a:xfrm>
            <a:off x="228600" y="4191600"/>
            <a:ext cx="8686800" cy="0"/>
          </a:xfrm>
          <a:prstGeom prst="straightConnector1">
            <a:avLst/>
          </a:prstGeom>
          <a:noFill/>
          <a:ln w="9525" cap="flat" cmpd="sng">
            <a:solidFill>
              <a:schemeClr val="dk2"/>
            </a:solidFill>
            <a:prstDash val="solid"/>
            <a:round/>
            <a:headEnd type="none" w="med" len="med"/>
            <a:tailEnd type="none" w="med" len="med"/>
          </a:ln>
        </p:spPr>
      </p:cxnSp>
      <p:pic>
        <p:nvPicPr>
          <p:cNvPr id="89" name="Google Shape;89;p10"/>
          <p:cNvPicPr preferRelativeResize="0"/>
          <p:nvPr/>
        </p:nvPicPr>
        <p:blipFill>
          <a:blip r:embed="rId13">
            <a:alphaModFix/>
          </a:blip>
          <a:stretch>
            <a:fillRect/>
          </a:stretch>
        </p:blipFill>
        <p:spPr>
          <a:xfrm>
            <a:off x="254800" y="4230375"/>
            <a:ext cx="345394" cy="394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1"/>
          <p:cNvSpPr txBox="1">
            <a:spLocks noGrp="1"/>
          </p:cNvSpPr>
          <p:nvPr>
            <p:ph type="title"/>
          </p:nvPr>
        </p:nvSpPr>
        <p:spPr>
          <a:xfrm>
            <a:off x="1401425" y="215933"/>
            <a:ext cx="7494000" cy="896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6C56"/>
              </a:buClr>
              <a:buSzPts val="2800"/>
              <a:buFont typeface="Arial"/>
              <a:buNone/>
            </a:pPr>
            <a:r>
              <a:rPr lang="en-GB"/>
              <a:t>Key change management considerations</a:t>
            </a:r>
            <a:endParaRPr/>
          </a:p>
          <a:p>
            <a:pPr marL="0" lvl="0" indent="0" algn="l" rtl="0">
              <a:spcBef>
                <a:spcPts val="0"/>
              </a:spcBef>
              <a:spcAft>
                <a:spcPts val="0"/>
              </a:spcAft>
              <a:buClr>
                <a:schemeClr val="dk1"/>
              </a:buClr>
              <a:buSzPts val="1100"/>
              <a:buFont typeface="Arial"/>
              <a:buNone/>
            </a:pPr>
            <a:endParaRPr sz="1200"/>
          </a:p>
        </p:txBody>
      </p:sp>
      <p:sp>
        <p:nvSpPr>
          <p:cNvPr id="95" name="Google Shape;95;p11"/>
          <p:cNvSpPr txBox="1"/>
          <p:nvPr/>
        </p:nvSpPr>
        <p:spPr>
          <a:xfrm>
            <a:off x="9646833" y="5974976"/>
            <a:ext cx="284700" cy="2400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GB" sz="800" b="0" i="0" u="none" strike="noStrike" cap="none">
                <a:solidFill>
                  <a:srgbClr val="595959"/>
                </a:solidFill>
                <a:latin typeface="Trebuchet MS"/>
                <a:ea typeface="Trebuchet MS"/>
                <a:cs typeface="Trebuchet MS"/>
                <a:sym typeface="Trebuchet MS"/>
              </a:rPr>
              <a:t>5</a:t>
            </a:fld>
            <a:endParaRPr sz="800" b="0" i="0" u="none" strike="noStrike" cap="none">
              <a:solidFill>
                <a:srgbClr val="595959"/>
              </a:solidFill>
              <a:latin typeface="Trebuchet MS"/>
              <a:ea typeface="Trebuchet MS"/>
              <a:cs typeface="Trebuchet MS"/>
              <a:sym typeface="Trebuchet MS"/>
            </a:endParaRPr>
          </a:p>
        </p:txBody>
      </p:sp>
      <p:sp>
        <p:nvSpPr>
          <p:cNvPr id="96" name="Google Shape;96;p11"/>
          <p:cNvSpPr txBox="1"/>
          <p:nvPr/>
        </p:nvSpPr>
        <p:spPr>
          <a:xfrm>
            <a:off x="816100" y="962725"/>
            <a:ext cx="8237700" cy="2558700"/>
          </a:xfrm>
          <a:prstGeom prst="rect">
            <a:avLst/>
          </a:prstGeom>
          <a:noFill/>
          <a:ln>
            <a:noFill/>
          </a:ln>
        </p:spPr>
        <p:txBody>
          <a:bodyPr spcFirstLastPara="1" wrap="square" lIns="91425" tIns="91425" rIns="91425" bIns="91425" anchor="t" anchorCtr="0">
            <a:noAutofit/>
          </a:bodyPr>
          <a:lstStyle/>
          <a:p>
            <a:r>
              <a:rPr lang="en-GB" sz="1000" b="1" dirty="0">
                <a:solidFill>
                  <a:srgbClr val="006B56"/>
                </a:solidFill>
              </a:rPr>
              <a:t>Change management takes into consideration links and dependencies with all other aspects of change: </a:t>
            </a:r>
            <a:endParaRPr sz="1000" b="1">
              <a:solidFill>
                <a:srgbClr val="006B56"/>
              </a:solidFill>
            </a:endParaRPr>
          </a:p>
          <a:p>
            <a:pPr marL="457200" indent="-292100">
              <a:buSzPts val="1000"/>
              <a:buChar char="●"/>
            </a:pPr>
            <a:r>
              <a:rPr lang="en-GB" sz="1000" i="1" dirty="0"/>
              <a:t>processes, technology, ways of working, skills and behaviours needed to deliver BAU (business as usual)</a:t>
            </a:r>
            <a:endParaRPr sz="1000" i="1" dirty="0"/>
          </a:p>
          <a:p>
            <a:pPr marL="0" lvl="0" indent="0" algn="l" rtl="0">
              <a:spcBef>
                <a:spcPts val="0"/>
              </a:spcBef>
              <a:spcAft>
                <a:spcPts val="0"/>
              </a:spcAft>
              <a:buNone/>
            </a:pPr>
            <a:endParaRPr sz="1000" i="1"/>
          </a:p>
          <a:p>
            <a:pPr marL="0" lvl="0" indent="0" algn="l" rtl="0">
              <a:spcBef>
                <a:spcPts val="0"/>
              </a:spcBef>
              <a:spcAft>
                <a:spcPts val="0"/>
              </a:spcAft>
              <a:buNone/>
            </a:pPr>
            <a:endParaRPr sz="1000" i="1"/>
          </a:p>
          <a:p>
            <a:pPr marL="0" lvl="0" indent="0" algn="l" rtl="0">
              <a:spcBef>
                <a:spcPts val="0"/>
              </a:spcBef>
              <a:spcAft>
                <a:spcPts val="0"/>
              </a:spcAft>
              <a:buNone/>
            </a:pPr>
            <a:r>
              <a:rPr lang="en-GB" sz="1000" b="1" dirty="0">
                <a:solidFill>
                  <a:srgbClr val="006B56"/>
                </a:solidFill>
              </a:rPr>
              <a:t>You need to consider the wider picture - you might have more stakeholders than you originally imagine!</a:t>
            </a:r>
            <a:endParaRPr sz="1000" b="1" dirty="0">
              <a:solidFill>
                <a:srgbClr val="006B56"/>
              </a:solidFill>
            </a:endParaRPr>
          </a:p>
          <a:p>
            <a:pPr marL="0" lvl="0" indent="0" algn="l" rtl="0">
              <a:spcBef>
                <a:spcPts val="0"/>
              </a:spcBef>
              <a:spcAft>
                <a:spcPts val="0"/>
              </a:spcAft>
              <a:buNone/>
            </a:pPr>
            <a:r>
              <a:rPr lang="en-GB" sz="1000" i="1" dirty="0"/>
              <a:t>This means that your ‘stakeholders’ are not just your organisation’s employees that will be using Street Manager, but also:</a:t>
            </a:r>
            <a:endParaRPr sz="1000" i="1" dirty="0"/>
          </a:p>
          <a:p>
            <a:pPr marL="457200" lvl="0" indent="-292100" algn="l" rtl="0">
              <a:spcBef>
                <a:spcPts val="0"/>
              </a:spcBef>
              <a:spcAft>
                <a:spcPts val="0"/>
              </a:spcAft>
              <a:buSzPts val="1000"/>
              <a:buChar char="●"/>
            </a:pPr>
            <a:r>
              <a:rPr lang="en-GB" sz="1000" i="1" dirty="0"/>
              <a:t>the staff members working on works management systems (including Street Manager),</a:t>
            </a:r>
            <a:endParaRPr sz="1000" i="1" dirty="0"/>
          </a:p>
          <a:p>
            <a:pPr marL="457200" indent="-292100">
              <a:buSzPts val="1000"/>
              <a:buChar char="●"/>
            </a:pPr>
            <a:r>
              <a:rPr lang="en-GB" sz="1000" i="1" dirty="0"/>
              <a:t>the IT vendors or teams that will develop your API or help introduce Street Manager into your IT environment, </a:t>
            </a:r>
            <a:endParaRPr sz="1000" i="1"/>
          </a:p>
          <a:p>
            <a:pPr marL="457200" indent="-292100">
              <a:buSzPts val="1000"/>
              <a:buChar char="●"/>
            </a:pPr>
            <a:r>
              <a:rPr lang="en-GB" sz="1000" i="1" dirty="0"/>
              <a:t>the internal management team that will need to sign off any major transition decisions, </a:t>
            </a:r>
            <a:endParaRPr sz="1000" i="1"/>
          </a:p>
          <a:p>
            <a:pPr marL="457200" lvl="0" indent="-292100" algn="l" rtl="0">
              <a:spcBef>
                <a:spcPts val="0"/>
              </a:spcBef>
              <a:spcAft>
                <a:spcPts val="0"/>
              </a:spcAft>
              <a:buSzPts val="1000"/>
              <a:buChar char="●"/>
            </a:pPr>
            <a:r>
              <a:rPr lang="en-GB" sz="1000" i="1" dirty="0"/>
              <a:t>the procurement teams that will manage relationships with IT vendors</a:t>
            </a:r>
            <a:endParaRPr sz="1000" i="1" dirty="0"/>
          </a:p>
          <a:p>
            <a:pPr marL="457200" lvl="0" indent="-292100" algn="l" rtl="0">
              <a:spcBef>
                <a:spcPts val="0"/>
              </a:spcBef>
              <a:spcAft>
                <a:spcPts val="0"/>
              </a:spcAft>
              <a:buSzPts val="1000"/>
              <a:buChar char="●"/>
            </a:pPr>
            <a:r>
              <a:rPr lang="en-GB" sz="1000" i="1" dirty="0"/>
              <a:t>the LHAs, Utilities and contractors that you communicate with whose own transition timelines might impact you,</a:t>
            </a:r>
            <a:endParaRPr sz="1000" i="1" dirty="0"/>
          </a:p>
          <a:p>
            <a:pPr marL="457200" lvl="0" indent="-292100" algn="l" rtl="0">
              <a:spcBef>
                <a:spcPts val="0"/>
              </a:spcBef>
              <a:spcAft>
                <a:spcPts val="0"/>
              </a:spcAft>
              <a:buSzPts val="1000"/>
              <a:buChar char="●"/>
            </a:pPr>
            <a:r>
              <a:rPr lang="en-GB" sz="1000" i="1" dirty="0"/>
              <a:t>the external regulatory bodies that you might need to comply with.</a:t>
            </a:r>
            <a:endParaRPr sz="1000" i="1" dirty="0"/>
          </a:p>
          <a:p>
            <a:pPr marL="457200" indent="-292100">
              <a:buChar char="●"/>
            </a:pPr>
            <a:r>
              <a:rPr lang="en-GB" sz="1000" i="1" dirty="0"/>
              <a:t>Your own highways works teams and contractors  if you are a local authority.</a:t>
            </a:r>
          </a:p>
          <a:p>
            <a:pPr marL="0" lvl="0" indent="0" algn="l" rtl="0">
              <a:spcBef>
                <a:spcPts val="0"/>
              </a:spcBef>
              <a:spcAft>
                <a:spcPts val="0"/>
              </a:spcAft>
              <a:buNone/>
            </a:pPr>
            <a:r>
              <a:rPr lang="en-GB" sz="1000" b="1" i="1" dirty="0"/>
              <a:t>It is anyone who might be impacted by or impact how and when you will transition to Street Manager!</a:t>
            </a:r>
            <a:endParaRPr sz="1000" b="1" i="1" dirty="0"/>
          </a:p>
          <a:p>
            <a:pPr marL="0" lvl="0" indent="0" algn="l" rtl="0">
              <a:spcBef>
                <a:spcPts val="0"/>
              </a:spcBef>
              <a:spcAft>
                <a:spcPts val="0"/>
              </a:spcAft>
              <a:buNone/>
            </a:pPr>
            <a:endParaRPr sz="1000" b="1">
              <a:solidFill>
                <a:srgbClr val="006B56"/>
              </a:solidFill>
            </a:endParaRPr>
          </a:p>
          <a:p>
            <a:pPr marL="0" lvl="0" indent="0" algn="l" rtl="0">
              <a:spcBef>
                <a:spcPts val="0"/>
              </a:spcBef>
              <a:spcAft>
                <a:spcPts val="0"/>
              </a:spcAft>
              <a:buClr>
                <a:schemeClr val="dk1"/>
              </a:buClr>
              <a:buSzPts val="1100"/>
              <a:buFont typeface="Arial"/>
              <a:buNone/>
            </a:pPr>
            <a:endParaRPr sz="1000" b="1">
              <a:solidFill>
                <a:srgbClr val="006B56"/>
              </a:solidFill>
            </a:endParaRPr>
          </a:p>
          <a:p>
            <a:pPr marL="0" lvl="0" indent="0" algn="l" rtl="0">
              <a:spcBef>
                <a:spcPts val="0"/>
              </a:spcBef>
              <a:spcAft>
                <a:spcPts val="0"/>
              </a:spcAft>
              <a:buClr>
                <a:schemeClr val="dk1"/>
              </a:buClr>
              <a:buSzPts val="1100"/>
              <a:buFont typeface="Arial"/>
              <a:buNone/>
            </a:pPr>
            <a:r>
              <a:rPr lang="en-GB" sz="1000" b="1" dirty="0">
                <a:solidFill>
                  <a:srgbClr val="006B56"/>
                </a:solidFill>
              </a:rPr>
              <a:t>Change management is about the management of the ‘people’ element on any change initiative based on understanding of their circumstances.</a:t>
            </a:r>
            <a:endParaRPr sz="1000" b="1" dirty="0">
              <a:solidFill>
                <a:srgbClr val="006B56"/>
              </a:solidFill>
            </a:endParaRPr>
          </a:p>
          <a:p>
            <a:pPr marL="457200" lvl="0" indent="-292100" algn="l" rtl="0">
              <a:spcBef>
                <a:spcPts val="0"/>
              </a:spcBef>
              <a:spcAft>
                <a:spcPts val="0"/>
              </a:spcAft>
              <a:buClr>
                <a:schemeClr val="dk1"/>
              </a:buClr>
              <a:buSzPts val="1000"/>
              <a:buChar char="●"/>
            </a:pPr>
            <a:r>
              <a:rPr lang="en-GB" sz="1000" i="1" dirty="0">
                <a:solidFill>
                  <a:schemeClr val="dk1"/>
                </a:solidFill>
              </a:rPr>
              <a:t>it is focusing on what their concerns are, addressing them if possible, and supporting and mitigating their challenges if needs cannot be fully met. Then comes thinking of how and by what means to achieve that.</a:t>
            </a:r>
            <a:endParaRPr sz="1000" dirty="0">
              <a:solidFill>
                <a:schemeClr val="dk1"/>
              </a:solidFill>
            </a:endParaRPr>
          </a:p>
          <a:p>
            <a:endParaRPr lang="en-GB" sz="1000" b="1" dirty="0">
              <a:solidFill>
                <a:srgbClr val="006B56"/>
              </a:solidFill>
            </a:endParaRPr>
          </a:p>
          <a:p>
            <a:r>
              <a:rPr lang="en-GB" sz="1000" b="1" dirty="0">
                <a:solidFill>
                  <a:srgbClr val="006B56"/>
                </a:solidFill>
              </a:rPr>
              <a:t>Finally, change management is not just communications or training</a:t>
            </a:r>
            <a:r>
              <a:rPr lang="en-GB" sz="1000" b="1" dirty="0">
                <a:solidFill>
                  <a:schemeClr val="dk1"/>
                </a:solidFill>
              </a:rPr>
              <a:t> </a:t>
            </a:r>
            <a:endParaRPr sz="1000" b="1" dirty="0">
              <a:solidFill>
                <a:schemeClr val="dk1"/>
              </a:solidFill>
            </a:endParaRPr>
          </a:p>
          <a:p>
            <a:pPr marL="457200" lvl="0" indent="-292100" algn="l" rtl="0">
              <a:spcBef>
                <a:spcPts val="0"/>
              </a:spcBef>
              <a:spcAft>
                <a:spcPts val="0"/>
              </a:spcAft>
              <a:buClr>
                <a:schemeClr val="dk1"/>
              </a:buClr>
              <a:buSzPts val="1000"/>
              <a:buChar char="●"/>
            </a:pPr>
            <a:r>
              <a:rPr lang="en-GB" sz="1000" i="1" dirty="0">
                <a:solidFill>
                  <a:schemeClr val="dk1"/>
                </a:solidFill>
              </a:rPr>
              <a:t>they are just two approaches that you can take to help achieve your engagement objectives, but there are many other ways to change their behaviours to support transition, e.g. self-managing communities</a:t>
            </a:r>
            <a:endParaRPr sz="1000" i="1" dirty="0">
              <a:solidFill>
                <a:schemeClr val="dk1"/>
              </a:solidFill>
            </a:endParaRPr>
          </a:p>
        </p:txBody>
      </p:sp>
      <p:pic>
        <p:nvPicPr>
          <p:cNvPr id="97" name="Google Shape;97;p11"/>
          <p:cNvPicPr preferRelativeResize="0"/>
          <p:nvPr/>
        </p:nvPicPr>
        <p:blipFill rotWithShape="1">
          <a:blip r:embed="rId3">
            <a:alphaModFix/>
          </a:blip>
          <a:srcRect/>
          <a:stretch/>
        </p:blipFill>
        <p:spPr>
          <a:xfrm>
            <a:off x="168836" y="1038925"/>
            <a:ext cx="557739" cy="557017"/>
          </a:xfrm>
          <a:prstGeom prst="rect">
            <a:avLst/>
          </a:prstGeom>
          <a:noFill/>
          <a:ln>
            <a:noFill/>
          </a:ln>
        </p:spPr>
      </p:pic>
      <p:pic>
        <p:nvPicPr>
          <p:cNvPr id="98" name="Google Shape;98;p11"/>
          <p:cNvPicPr preferRelativeResize="0"/>
          <p:nvPr/>
        </p:nvPicPr>
        <p:blipFill rotWithShape="1">
          <a:blip r:embed="rId4">
            <a:alphaModFix/>
          </a:blip>
          <a:srcRect/>
          <a:stretch/>
        </p:blipFill>
        <p:spPr>
          <a:xfrm>
            <a:off x="168838" y="4140878"/>
            <a:ext cx="557728" cy="556171"/>
          </a:xfrm>
          <a:prstGeom prst="rect">
            <a:avLst/>
          </a:prstGeom>
          <a:noFill/>
          <a:ln>
            <a:noFill/>
          </a:ln>
        </p:spPr>
      </p:pic>
      <p:pic>
        <p:nvPicPr>
          <p:cNvPr id="99" name="Google Shape;99;p11"/>
          <p:cNvPicPr preferRelativeResize="0"/>
          <p:nvPr/>
        </p:nvPicPr>
        <p:blipFill rotWithShape="1">
          <a:blip r:embed="rId5">
            <a:alphaModFix/>
          </a:blip>
          <a:srcRect/>
          <a:stretch/>
        </p:blipFill>
        <p:spPr>
          <a:xfrm>
            <a:off x="168838" y="3288492"/>
            <a:ext cx="557728" cy="567065"/>
          </a:xfrm>
          <a:prstGeom prst="rect">
            <a:avLst/>
          </a:prstGeom>
          <a:noFill/>
          <a:ln>
            <a:noFill/>
          </a:ln>
        </p:spPr>
      </p:pic>
      <p:pic>
        <p:nvPicPr>
          <p:cNvPr id="100" name="Google Shape;100;p11"/>
          <p:cNvPicPr preferRelativeResize="0"/>
          <p:nvPr/>
        </p:nvPicPr>
        <p:blipFill rotWithShape="1">
          <a:blip r:embed="rId6">
            <a:alphaModFix/>
          </a:blip>
          <a:srcRect/>
          <a:stretch/>
        </p:blipFill>
        <p:spPr>
          <a:xfrm>
            <a:off x="168837" y="1710916"/>
            <a:ext cx="557738" cy="6025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2"/>
          <p:cNvSpPr txBox="1">
            <a:spLocks noGrp="1"/>
          </p:cNvSpPr>
          <p:nvPr>
            <p:ph type="title"/>
          </p:nvPr>
        </p:nvSpPr>
        <p:spPr>
          <a:xfrm>
            <a:off x="1401416" y="215915"/>
            <a:ext cx="7494000" cy="50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GB"/>
              <a:t>Benefits of change management</a:t>
            </a:r>
            <a:endParaRPr/>
          </a:p>
        </p:txBody>
      </p:sp>
      <p:sp>
        <p:nvSpPr>
          <p:cNvPr id="106" name="Google Shape;106;p12"/>
          <p:cNvSpPr/>
          <p:nvPr/>
        </p:nvSpPr>
        <p:spPr>
          <a:xfrm>
            <a:off x="199425" y="1033425"/>
            <a:ext cx="2298300" cy="3577200"/>
          </a:xfrm>
          <a:prstGeom prst="roundRect">
            <a:avLst>
              <a:gd name="adj" fmla="val 16667"/>
            </a:avLst>
          </a:prstGeom>
          <a:solidFill>
            <a:srgbClr val="EEECE1"/>
          </a:solidFill>
          <a:ln w="19050" cap="flat" cmpd="sng">
            <a:solidFill>
              <a:srgbClr val="006435"/>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2"/>
          <p:cNvSpPr txBox="1"/>
          <p:nvPr/>
        </p:nvSpPr>
        <p:spPr>
          <a:xfrm>
            <a:off x="491325" y="1101600"/>
            <a:ext cx="1714500" cy="1591500"/>
          </a:xfrm>
          <a:prstGeom prst="rect">
            <a:avLst/>
          </a:prstGeom>
          <a:solidFill>
            <a:srgbClr val="FFFFFF"/>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GB" sz="1200" b="1"/>
              <a:t>Enabling stakeholders to align around a common objective</a:t>
            </a:r>
            <a:endParaRPr sz="1200" b="1" i="0" u="none" strike="noStrike" cap="none">
              <a:solidFill>
                <a:srgbClr val="000000"/>
              </a:solidFill>
              <a:latin typeface="Arial"/>
              <a:ea typeface="Arial"/>
              <a:cs typeface="Arial"/>
              <a:sym typeface="Arial"/>
            </a:endParaRPr>
          </a:p>
        </p:txBody>
      </p:sp>
      <p:sp>
        <p:nvSpPr>
          <p:cNvPr id="108" name="Google Shape;108;p12"/>
          <p:cNvSpPr txBox="1"/>
          <p:nvPr/>
        </p:nvSpPr>
        <p:spPr>
          <a:xfrm>
            <a:off x="199425" y="2653025"/>
            <a:ext cx="2298300" cy="182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40"/>
              </a:spcBef>
              <a:spcAft>
                <a:spcPts val="0"/>
              </a:spcAft>
              <a:buClr>
                <a:srgbClr val="000000"/>
              </a:buClr>
              <a:buSzPts val="1050"/>
              <a:buFont typeface="Arial"/>
              <a:buNone/>
            </a:pPr>
            <a:r>
              <a:rPr lang="en-GB" sz="1050">
                <a:solidFill>
                  <a:srgbClr val="595959"/>
                </a:solidFill>
              </a:rPr>
              <a:t>No change initiative can be successful if the people that will be impacted by it, or have an interest in it, are not on board and supportive.</a:t>
            </a:r>
            <a:endParaRPr sz="1050">
              <a:solidFill>
                <a:srgbClr val="595959"/>
              </a:solidFill>
            </a:endParaRPr>
          </a:p>
          <a:p>
            <a:pPr marL="0" marR="0" lvl="0" indent="0" algn="ctr" rtl="0">
              <a:lnSpc>
                <a:spcPct val="100000"/>
              </a:lnSpc>
              <a:spcBef>
                <a:spcPts val="640"/>
              </a:spcBef>
              <a:spcAft>
                <a:spcPts val="0"/>
              </a:spcAft>
              <a:buClr>
                <a:srgbClr val="000000"/>
              </a:buClr>
              <a:buSzPts val="1050"/>
              <a:buFont typeface="Arial"/>
              <a:buNone/>
            </a:pPr>
            <a:r>
              <a:rPr lang="en-GB" sz="1050">
                <a:solidFill>
                  <a:srgbClr val="595959"/>
                </a:solidFill>
              </a:rPr>
              <a:t>Change management enables you to align all internal and external stakeholders so that they understand, approve of and deliver their role in the transition process.</a:t>
            </a:r>
            <a:endParaRPr sz="1050">
              <a:solidFill>
                <a:srgbClr val="595959"/>
              </a:solidFill>
            </a:endParaRPr>
          </a:p>
        </p:txBody>
      </p:sp>
      <p:sp>
        <p:nvSpPr>
          <p:cNvPr id="109" name="Google Shape;109;p12"/>
          <p:cNvSpPr/>
          <p:nvPr/>
        </p:nvSpPr>
        <p:spPr>
          <a:xfrm>
            <a:off x="3398224" y="1033425"/>
            <a:ext cx="2298300" cy="3577200"/>
          </a:xfrm>
          <a:prstGeom prst="roundRect">
            <a:avLst>
              <a:gd name="adj" fmla="val 16667"/>
            </a:avLst>
          </a:prstGeom>
          <a:solidFill>
            <a:schemeClr val="accent1"/>
          </a:solidFill>
          <a:ln w="19050" cap="flat" cmpd="sng">
            <a:solidFill>
              <a:srgbClr val="00206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2"/>
          <p:cNvSpPr txBox="1"/>
          <p:nvPr/>
        </p:nvSpPr>
        <p:spPr>
          <a:xfrm>
            <a:off x="3713250" y="1101550"/>
            <a:ext cx="1713600" cy="1591500"/>
          </a:xfrm>
          <a:prstGeom prst="rect">
            <a:avLst/>
          </a:prstGeom>
          <a:solidFill>
            <a:srgbClr val="FFFFFF"/>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1"/>
          </a:p>
          <a:p>
            <a:pPr marL="0" marR="0" lvl="0" indent="0" algn="ctr" rtl="0">
              <a:lnSpc>
                <a:spcPct val="100000"/>
              </a:lnSpc>
              <a:spcBef>
                <a:spcPts val="0"/>
              </a:spcBef>
              <a:spcAft>
                <a:spcPts val="0"/>
              </a:spcAft>
              <a:buClr>
                <a:srgbClr val="000000"/>
              </a:buClr>
              <a:buSzPts val="1200"/>
              <a:buFont typeface="Arial"/>
              <a:buNone/>
            </a:pPr>
            <a:r>
              <a:rPr lang="en-GB" sz="1200" b="1"/>
              <a:t>Facilitating tailored ‘user’-centric approach</a:t>
            </a:r>
            <a:endParaRPr sz="1200" b="1" i="0" u="none" strike="noStrike" cap="none">
              <a:solidFill>
                <a:srgbClr val="000000"/>
              </a:solidFill>
              <a:latin typeface="Arial"/>
              <a:ea typeface="Arial"/>
              <a:cs typeface="Arial"/>
              <a:sym typeface="Arial"/>
            </a:endParaRPr>
          </a:p>
        </p:txBody>
      </p:sp>
      <p:sp>
        <p:nvSpPr>
          <p:cNvPr id="111" name="Google Shape;111;p12"/>
          <p:cNvSpPr txBox="1"/>
          <p:nvPr/>
        </p:nvSpPr>
        <p:spPr>
          <a:xfrm>
            <a:off x="3398225" y="2653050"/>
            <a:ext cx="2298300" cy="1826400"/>
          </a:xfrm>
          <a:prstGeom prst="rect">
            <a:avLst/>
          </a:prstGeom>
          <a:noFill/>
          <a:ln>
            <a:noFill/>
          </a:ln>
        </p:spPr>
        <p:txBody>
          <a:bodyPr spcFirstLastPara="1" wrap="square" lIns="91425" tIns="91425" rIns="91425" bIns="91425" anchor="t" anchorCtr="0">
            <a:noAutofit/>
          </a:bodyPr>
          <a:lstStyle/>
          <a:p>
            <a:pPr marL="0" lvl="0" indent="0" algn="ctr" rtl="0">
              <a:spcBef>
                <a:spcPts val="640"/>
              </a:spcBef>
              <a:spcAft>
                <a:spcPts val="0"/>
              </a:spcAft>
              <a:buClr>
                <a:schemeClr val="dk1"/>
              </a:buClr>
              <a:buSzPts val="1050"/>
              <a:buFont typeface="Arial"/>
              <a:buNone/>
            </a:pPr>
            <a:r>
              <a:rPr lang="en-GB" sz="1050">
                <a:solidFill>
                  <a:srgbClr val="595959"/>
                </a:solidFill>
              </a:rPr>
              <a:t>People are the most complex and impactful aspect of any change process and the behaviour of each stakeholder is based on specific to them circumstances.</a:t>
            </a:r>
            <a:endParaRPr sz="1050">
              <a:solidFill>
                <a:srgbClr val="595959"/>
              </a:solidFill>
            </a:endParaRPr>
          </a:p>
          <a:p>
            <a:pPr marL="0" marR="0" lvl="0" indent="0" algn="ctr" rtl="0">
              <a:lnSpc>
                <a:spcPct val="100000"/>
              </a:lnSpc>
              <a:spcBef>
                <a:spcPts val="640"/>
              </a:spcBef>
              <a:spcAft>
                <a:spcPts val="0"/>
              </a:spcAft>
              <a:buClr>
                <a:srgbClr val="000000"/>
              </a:buClr>
              <a:buSzPts val="1050"/>
              <a:buFont typeface="Arial"/>
              <a:buNone/>
            </a:pPr>
            <a:r>
              <a:rPr lang="en-GB" sz="1050">
                <a:solidFill>
                  <a:srgbClr val="595959"/>
                </a:solidFill>
              </a:rPr>
              <a:t>Rigorous approach to change management enables you to identify these drivers of behaviour in order to develop and execute truly effective interventions.</a:t>
            </a:r>
            <a:endParaRPr sz="1050" b="0" i="0" u="none" strike="noStrike" cap="none">
              <a:solidFill>
                <a:srgbClr val="595959"/>
              </a:solidFill>
              <a:latin typeface="Arial"/>
              <a:ea typeface="Arial"/>
              <a:cs typeface="Arial"/>
              <a:sym typeface="Arial"/>
            </a:endParaRPr>
          </a:p>
        </p:txBody>
      </p:sp>
      <p:sp>
        <p:nvSpPr>
          <p:cNvPr id="112" name="Google Shape;112;p12"/>
          <p:cNvSpPr/>
          <p:nvPr/>
        </p:nvSpPr>
        <p:spPr>
          <a:xfrm>
            <a:off x="6597024" y="1033425"/>
            <a:ext cx="2298300" cy="3577200"/>
          </a:xfrm>
          <a:prstGeom prst="roundRect">
            <a:avLst>
              <a:gd name="adj" fmla="val 16667"/>
            </a:avLst>
          </a:prstGeom>
          <a:solidFill>
            <a:srgbClr val="D9EAD3"/>
          </a:solidFill>
          <a:ln w="19050" cap="flat" cmpd="sng">
            <a:solidFill>
              <a:srgbClr val="006435"/>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2"/>
          <p:cNvSpPr txBox="1"/>
          <p:nvPr/>
        </p:nvSpPr>
        <p:spPr>
          <a:xfrm>
            <a:off x="6869775" y="1101550"/>
            <a:ext cx="1714500" cy="1591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chemeClr val="dk1"/>
              </a:solidFill>
            </a:endParaRPr>
          </a:p>
          <a:p>
            <a:pPr marL="0" lvl="0" indent="0" algn="ctr" rtl="0">
              <a:spcBef>
                <a:spcPts val="0"/>
              </a:spcBef>
              <a:spcAft>
                <a:spcPts val="0"/>
              </a:spcAft>
              <a:buNone/>
            </a:pPr>
            <a:endParaRPr sz="1200" b="1">
              <a:solidFill>
                <a:schemeClr val="dk1"/>
              </a:solidFill>
            </a:endParaRPr>
          </a:p>
          <a:p>
            <a:pPr marL="0" lvl="0" indent="0" algn="ctr" rtl="0">
              <a:spcBef>
                <a:spcPts val="0"/>
              </a:spcBef>
              <a:spcAft>
                <a:spcPts val="0"/>
              </a:spcAft>
              <a:buNone/>
            </a:pPr>
            <a:endParaRPr sz="1200" b="1">
              <a:solidFill>
                <a:schemeClr val="dk1"/>
              </a:solidFill>
            </a:endParaRPr>
          </a:p>
          <a:p>
            <a:pPr marL="0" lvl="0" indent="0" algn="ctr" rtl="0">
              <a:spcBef>
                <a:spcPts val="0"/>
              </a:spcBef>
              <a:spcAft>
                <a:spcPts val="0"/>
              </a:spcAft>
              <a:buClr>
                <a:schemeClr val="dk1"/>
              </a:buClr>
              <a:buSzPts val="1200"/>
              <a:buFont typeface="Arial"/>
              <a:buNone/>
            </a:pPr>
            <a:endParaRPr sz="1200" b="1">
              <a:solidFill>
                <a:schemeClr val="dk1"/>
              </a:solidFill>
            </a:endParaRPr>
          </a:p>
          <a:p>
            <a:pPr marL="0" lvl="0" indent="0" algn="ctr" rtl="0">
              <a:spcBef>
                <a:spcPts val="0"/>
              </a:spcBef>
              <a:spcAft>
                <a:spcPts val="0"/>
              </a:spcAft>
              <a:buClr>
                <a:schemeClr val="dk1"/>
              </a:buClr>
              <a:buSzPts val="1200"/>
              <a:buFont typeface="Arial"/>
              <a:buNone/>
            </a:pPr>
            <a:r>
              <a:rPr lang="en-GB" sz="1200" b="1">
                <a:solidFill>
                  <a:schemeClr val="dk1"/>
                </a:solidFill>
              </a:rPr>
              <a:t>Understanding and actioning of risks and opportunities</a:t>
            </a:r>
            <a:endParaRPr/>
          </a:p>
        </p:txBody>
      </p:sp>
      <p:sp>
        <p:nvSpPr>
          <p:cNvPr id="114" name="Google Shape;114;p12"/>
          <p:cNvSpPr txBox="1"/>
          <p:nvPr/>
        </p:nvSpPr>
        <p:spPr>
          <a:xfrm>
            <a:off x="6597075" y="2653025"/>
            <a:ext cx="2298300" cy="1826400"/>
          </a:xfrm>
          <a:prstGeom prst="rect">
            <a:avLst/>
          </a:prstGeom>
          <a:noFill/>
          <a:ln>
            <a:noFill/>
          </a:ln>
        </p:spPr>
        <p:txBody>
          <a:bodyPr spcFirstLastPara="1" wrap="square" lIns="91425" tIns="91425" rIns="91425" bIns="91425" anchor="t" anchorCtr="0">
            <a:noAutofit/>
          </a:bodyPr>
          <a:lstStyle/>
          <a:p>
            <a:pPr marL="0" lvl="0" indent="0" algn="ctr" rtl="0">
              <a:spcBef>
                <a:spcPts val="640"/>
              </a:spcBef>
              <a:spcAft>
                <a:spcPts val="0"/>
              </a:spcAft>
              <a:buNone/>
            </a:pPr>
            <a:r>
              <a:rPr lang="en-GB" sz="1050">
                <a:solidFill>
                  <a:srgbClr val="595959"/>
                </a:solidFill>
              </a:rPr>
              <a:t> Knowing who your key supporters and challengers are allows you to take advantage of opportunities to make transition smoother and faster as well as mitigate any risks.</a:t>
            </a:r>
            <a:endParaRPr sz="1050">
              <a:solidFill>
                <a:srgbClr val="595959"/>
              </a:solidFill>
            </a:endParaRPr>
          </a:p>
          <a:p>
            <a:pPr marL="0" lvl="0" indent="0" algn="ctr" rtl="0">
              <a:spcBef>
                <a:spcPts val="640"/>
              </a:spcBef>
              <a:spcAft>
                <a:spcPts val="0"/>
              </a:spcAft>
              <a:buClr>
                <a:schemeClr val="dk1"/>
              </a:buClr>
              <a:buSzPts val="1050"/>
              <a:buFont typeface="Arial"/>
              <a:buNone/>
            </a:pPr>
            <a:r>
              <a:rPr lang="en-GB" sz="1050">
                <a:solidFill>
                  <a:srgbClr val="595959"/>
                </a:solidFill>
              </a:rPr>
              <a:t>Understanding the dependencies between stakeholders, processes and technologies enables overall resilient project governance and management</a:t>
            </a:r>
            <a:endParaRPr sz="1050">
              <a:solidFill>
                <a:srgbClr val="595959"/>
              </a:solidFill>
            </a:endParaRPr>
          </a:p>
        </p:txBody>
      </p:sp>
      <p:pic>
        <p:nvPicPr>
          <p:cNvPr id="115" name="Google Shape;115;p12"/>
          <p:cNvPicPr preferRelativeResize="0"/>
          <p:nvPr/>
        </p:nvPicPr>
        <p:blipFill rotWithShape="1">
          <a:blip r:embed="rId3">
            <a:alphaModFix/>
          </a:blip>
          <a:srcRect/>
          <a:stretch/>
        </p:blipFill>
        <p:spPr>
          <a:xfrm>
            <a:off x="255275" y="1158623"/>
            <a:ext cx="537300" cy="537300"/>
          </a:xfrm>
          <a:prstGeom prst="rect">
            <a:avLst/>
          </a:prstGeom>
          <a:noFill/>
          <a:ln>
            <a:noFill/>
          </a:ln>
        </p:spPr>
      </p:pic>
      <p:pic>
        <p:nvPicPr>
          <p:cNvPr id="116" name="Google Shape;116;p12"/>
          <p:cNvPicPr preferRelativeResize="0"/>
          <p:nvPr/>
        </p:nvPicPr>
        <p:blipFill rotWithShape="1">
          <a:blip r:embed="rId3">
            <a:alphaModFix/>
          </a:blip>
          <a:srcRect/>
          <a:stretch/>
        </p:blipFill>
        <p:spPr>
          <a:xfrm>
            <a:off x="3432575" y="1158635"/>
            <a:ext cx="537300" cy="537300"/>
          </a:xfrm>
          <a:prstGeom prst="rect">
            <a:avLst/>
          </a:prstGeom>
          <a:noFill/>
          <a:ln>
            <a:noFill/>
          </a:ln>
        </p:spPr>
      </p:pic>
      <p:pic>
        <p:nvPicPr>
          <p:cNvPr id="117" name="Google Shape;117;p12"/>
          <p:cNvPicPr preferRelativeResize="0"/>
          <p:nvPr/>
        </p:nvPicPr>
        <p:blipFill rotWithShape="1">
          <a:blip r:embed="rId3">
            <a:alphaModFix/>
          </a:blip>
          <a:srcRect/>
          <a:stretch/>
        </p:blipFill>
        <p:spPr>
          <a:xfrm>
            <a:off x="6619275" y="1147948"/>
            <a:ext cx="537300" cy="537300"/>
          </a:xfrm>
          <a:prstGeom prst="rect">
            <a:avLst/>
          </a:prstGeom>
          <a:noFill/>
          <a:ln>
            <a:noFill/>
          </a:ln>
        </p:spPr>
      </p:pic>
      <p:pic>
        <p:nvPicPr>
          <p:cNvPr id="118" name="Google Shape;118;p12"/>
          <p:cNvPicPr preferRelativeResize="0"/>
          <p:nvPr/>
        </p:nvPicPr>
        <p:blipFill rotWithShape="1">
          <a:blip r:embed="rId4">
            <a:alphaModFix/>
          </a:blip>
          <a:srcRect/>
          <a:stretch/>
        </p:blipFill>
        <p:spPr>
          <a:xfrm>
            <a:off x="934060" y="1147950"/>
            <a:ext cx="829025" cy="829025"/>
          </a:xfrm>
          <a:prstGeom prst="rect">
            <a:avLst/>
          </a:prstGeom>
          <a:noFill/>
          <a:ln>
            <a:noFill/>
          </a:ln>
        </p:spPr>
      </p:pic>
      <p:pic>
        <p:nvPicPr>
          <p:cNvPr id="119" name="Google Shape;119;p12"/>
          <p:cNvPicPr preferRelativeResize="0"/>
          <p:nvPr/>
        </p:nvPicPr>
        <p:blipFill rotWithShape="1">
          <a:blip r:embed="rId5">
            <a:alphaModFix/>
          </a:blip>
          <a:srcRect/>
          <a:stretch/>
        </p:blipFill>
        <p:spPr>
          <a:xfrm>
            <a:off x="7458375" y="1218550"/>
            <a:ext cx="537300" cy="687824"/>
          </a:xfrm>
          <a:prstGeom prst="rect">
            <a:avLst/>
          </a:prstGeom>
          <a:noFill/>
          <a:ln>
            <a:noFill/>
          </a:ln>
        </p:spPr>
      </p:pic>
      <p:pic>
        <p:nvPicPr>
          <p:cNvPr id="120" name="Google Shape;120;p12"/>
          <p:cNvPicPr preferRelativeResize="0"/>
          <p:nvPr/>
        </p:nvPicPr>
        <p:blipFill rotWithShape="1">
          <a:blip r:embed="rId6">
            <a:alphaModFix/>
          </a:blip>
          <a:srcRect/>
          <a:stretch/>
        </p:blipFill>
        <p:spPr>
          <a:xfrm>
            <a:off x="4204849" y="1218550"/>
            <a:ext cx="685050" cy="687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3"/>
          <p:cNvSpPr txBox="1">
            <a:spLocks noGrp="1"/>
          </p:cNvSpPr>
          <p:nvPr>
            <p:ph type="title"/>
          </p:nvPr>
        </p:nvSpPr>
        <p:spPr>
          <a:xfrm>
            <a:off x="1401416" y="215915"/>
            <a:ext cx="7494000" cy="5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Components of change management</a:t>
            </a:r>
            <a:endParaRPr/>
          </a:p>
        </p:txBody>
      </p:sp>
      <p:sp>
        <p:nvSpPr>
          <p:cNvPr id="126" name="Google Shape;126;p13"/>
          <p:cNvSpPr/>
          <p:nvPr/>
        </p:nvSpPr>
        <p:spPr>
          <a:xfrm>
            <a:off x="1662380" y="2019425"/>
            <a:ext cx="1345800" cy="1014900"/>
          </a:xfrm>
          <a:prstGeom prst="roundRect">
            <a:avLst>
              <a:gd name="adj" fmla="val 5331"/>
            </a:avLst>
          </a:prstGeom>
          <a:solidFill>
            <a:srgbClr val="EEECE1"/>
          </a:solidFill>
          <a:ln w="19050" cap="flat" cmpd="sng">
            <a:solidFill>
              <a:srgbClr val="006435"/>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100" b="1">
                <a:solidFill>
                  <a:srgbClr val="006435"/>
                </a:solidFill>
              </a:rPr>
              <a:t>2</a:t>
            </a:r>
            <a:r>
              <a:rPr lang="en-GB" sz="1100" b="1" i="0" u="none" strike="noStrike" cap="none">
                <a:solidFill>
                  <a:srgbClr val="006435"/>
                </a:solidFill>
              </a:rPr>
              <a:t>) </a:t>
            </a:r>
            <a:r>
              <a:rPr lang="en-GB" sz="1100" b="1">
                <a:solidFill>
                  <a:srgbClr val="006435"/>
                </a:solidFill>
              </a:rPr>
              <a:t>Establish the current state of the stakeholder environment</a:t>
            </a:r>
            <a:endParaRPr sz="1600" b="1" i="0" u="none" strike="noStrike" cap="none">
              <a:solidFill>
                <a:srgbClr val="002060"/>
              </a:solidFill>
              <a:latin typeface="Calibri"/>
              <a:ea typeface="Calibri"/>
              <a:cs typeface="Calibri"/>
              <a:sym typeface="Calibri"/>
            </a:endParaRPr>
          </a:p>
        </p:txBody>
      </p:sp>
      <p:sp>
        <p:nvSpPr>
          <p:cNvPr id="127" name="Google Shape;127;p13"/>
          <p:cNvSpPr/>
          <p:nvPr/>
        </p:nvSpPr>
        <p:spPr>
          <a:xfrm>
            <a:off x="3042160" y="2014315"/>
            <a:ext cx="1285200" cy="1012200"/>
          </a:xfrm>
          <a:prstGeom prst="roundRect">
            <a:avLst>
              <a:gd name="adj" fmla="val 5331"/>
            </a:avLst>
          </a:prstGeom>
          <a:solidFill>
            <a:srgbClr val="EEECE1"/>
          </a:solidFill>
          <a:ln w="19050" cap="flat" cmpd="sng">
            <a:solidFill>
              <a:srgbClr val="006435"/>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100" b="1">
                <a:solidFill>
                  <a:srgbClr val="006435"/>
                </a:solidFill>
              </a:rPr>
              <a:t>3</a:t>
            </a:r>
            <a:r>
              <a:rPr lang="en-GB" sz="1100" b="1" i="0" u="none" strike="noStrike" cap="none">
                <a:solidFill>
                  <a:srgbClr val="006435"/>
                </a:solidFill>
              </a:rPr>
              <a:t>) </a:t>
            </a:r>
            <a:r>
              <a:rPr lang="en-GB" sz="1100" b="1">
                <a:solidFill>
                  <a:srgbClr val="006435"/>
                </a:solidFill>
              </a:rPr>
              <a:t>Validate where you want and can get to</a:t>
            </a:r>
            <a:endParaRPr sz="1100">
              <a:solidFill>
                <a:srgbClr val="595959"/>
              </a:solidFill>
            </a:endParaRPr>
          </a:p>
          <a:p>
            <a:pPr marL="457200" marR="0" lvl="0" indent="0" algn="l" rtl="0">
              <a:lnSpc>
                <a:spcPct val="100000"/>
              </a:lnSpc>
              <a:spcBef>
                <a:spcPts val="0"/>
              </a:spcBef>
              <a:spcAft>
                <a:spcPts val="0"/>
              </a:spcAft>
              <a:buNone/>
            </a:pPr>
            <a:endParaRPr sz="1100">
              <a:solidFill>
                <a:srgbClr val="595959"/>
              </a:solidFill>
            </a:endParaRPr>
          </a:p>
          <a:p>
            <a:pPr marL="457200" marR="0" lvl="0" indent="0" algn="l" rtl="0">
              <a:lnSpc>
                <a:spcPct val="100000"/>
              </a:lnSpc>
              <a:spcBef>
                <a:spcPts val="0"/>
              </a:spcBef>
              <a:spcAft>
                <a:spcPts val="0"/>
              </a:spcAft>
              <a:buClr>
                <a:srgbClr val="000000"/>
              </a:buClr>
              <a:buSzPts val="800"/>
              <a:buFont typeface="Arial"/>
              <a:buNone/>
            </a:pPr>
            <a:br>
              <a:rPr lang="en-GB" sz="1100" b="0" i="0" u="none" strike="noStrike" cap="none">
                <a:solidFill>
                  <a:srgbClr val="000000"/>
                </a:solidFill>
                <a:latin typeface="Calibri"/>
                <a:ea typeface="Calibri"/>
                <a:cs typeface="Calibri"/>
                <a:sym typeface="Calibri"/>
              </a:rPr>
            </a:b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100" b="1" i="0" u="none" strike="noStrike" cap="none">
              <a:solidFill>
                <a:srgbClr val="002060"/>
              </a:solidFill>
              <a:latin typeface="Calibri"/>
              <a:ea typeface="Calibri"/>
              <a:cs typeface="Calibri"/>
              <a:sym typeface="Calibri"/>
            </a:endParaRPr>
          </a:p>
        </p:txBody>
      </p:sp>
      <p:sp>
        <p:nvSpPr>
          <p:cNvPr id="128" name="Google Shape;128;p13"/>
          <p:cNvSpPr/>
          <p:nvPr/>
        </p:nvSpPr>
        <p:spPr>
          <a:xfrm>
            <a:off x="4361340" y="2014315"/>
            <a:ext cx="1345800" cy="1012200"/>
          </a:xfrm>
          <a:prstGeom prst="roundRect">
            <a:avLst>
              <a:gd name="adj" fmla="val 5331"/>
            </a:avLst>
          </a:prstGeom>
          <a:solidFill>
            <a:srgbClr val="EEECE1"/>
          </a:solidFill>
          <a:ln w="19050" cap="flat" cmpd="sng">
            <a:solidFill>
              <a:srgbClr val="006435"/>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100" b="1">
                <a:solidFill>
                  <a:srgbClr val="006435"/>
                </a:solidFill>
              </a:rPr>
              <a:t>4) Design and plan approach and activities to achieve objectives</a:t>
            </a:r>
            <a:endParaRPr sz="1100">
              <a:solidFill>
                <a:srgbClr val="595959"/>
              </a:solidFill>
            </a:endParaRPr>
          </a:p>
          <a:p>
            <a:pPr marL="0" marR="0" lvl="0" indent="0" algn="l" rtl="0">
              <a:lnSpc>
                <a:spcPct val="100000"/>
              </a:lnSpc>
              <a:spcBef>
                <a:spcPts val="0"/>
              </a:spcBef>
              <a:spcAft>
                <a:spcPts val="0"/>
              </a:spcAft>
              <a:buClr>
                <a:srgbClr val="000000"/>
              </a:buClr>
              <a:buSzPts val="1600"/>
              <a:buFont typeface="Arial"/>
              <a:buNone/>
            </a:pPr>
            <a:endParaRPr sz="1100">
              <a:solidFill>
                <a:srgbClr val="595959"/>
              </a:solidFill>
            </a:endParaRPr>
          </a:p>
        </p:txBody>
      </p:sp>
      <p:sp>
        <p:nvSpPr>
          <p:cNvPr id="129" name="Google Shape;129;p13"/>
          <p:cNvSpPr/>
          <p:nvPr/>
        </p:nvSpPr>
        <p:spPr>
          <a:xfrm>
            <a:off x="5741120" y="2014315"/>
            <a:ext cx="1539900" cy="1012200"/>
          </a:xfrm>
          <a:prstGeom prst="roundRect">
            <a:avLst>
              <a:gd name="adj" fmla="val 5331"/>
            </a:avLst>
          </a:prstGeom>
          <a:solidFill>
            <a:srgbClr val="EEECE1"/>
          </a:solidFill>
          <a:ln w="19050" cap="flat" cmpd="sng">
            <a:solidFill>
              <a:srgbClr val="006435"/>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100" b="1">
                <a:solidFill>
                  <a:srgbClr val="006435"/>
                </a:solidFill>
              </a:rPr>
              <a:t>5) Deliver planned activities</a:t>
            </a:r>
            <a:endParaRPr sz="1100" b="1">
              <a:solidFill>
                <a:srgbClr val="006435"/>
              </a:solidFill>
            </a:endParaRPr>
          </a:p>
          <a:p>
            <a:pPr marL="0" lvl="0" indent="0" algn="l" rtl="0">
              <a:spcBef>
                <a:spcPts val="0"/>
              </a:spcBef>
              <a:spcAft>
                <a:spcPts val="0"/>
              </a:spcAft>
              <a:buNone/>
            </a:pPr>
            <a:endParaRPr sz="1100">
              <a:solidFill>
                <a:srgbClr val="595959"/>
              </a:solidFill>
            </a:endParaRPr>
          </a:p>
          <a:p>
            <a:pPr marL="0" lvl="0" indent="0" algn="l" rtl="0">
              <a:spcBef>
                <a:spcPts val="0"/>
              </a:spcBef>
              <a:spcAft>
                <a:spcPts val="0"/>
              </a:spcAft>
              <a:buNone/>
            </a:pPr>
            <a:endParaRPr sz="1100">
              <a:solidFill>
                <a:srgbClr val="595959"/>
              </a:solidFill>
            </a:endParaRPr>
          </a:p>
          <a:p>
            <a:pPr marL="0" lvl="0" indent="0" algn="l" rtl="0">
              <a:spcBef>
                <a:spcPts val="0"/>
              </a:spcBef>
              <a:spcAft>
                <a:spcPts val="0"/>
              </a:spcAft>
              <a:buNone/>
            </a:pPr>
            <a:endParaRPr sz="1100">
              <a:solidFill>
                <a:srgbClr val="595959"/>
              </a:solidFill>
            </a:endParaRPr>
          </a:p>
          <a:p>
            <a:pPr marL="0" lvl="0" indent="0" algn="l" rtl="0">
              <a:spcBef>
                <a:spcPts val="0"/>
              </a:spcBef>
              <a:spcAft>
                <a:spcPts val="0"/>
              </a:spcAft>
              <a:buNone/>
            </a:pPr>
            <a:endParaRPr sz="1100">
              <a:solidFill>
                <a:srgbClr val="595959"/>
              </a:solidFill>
            </a:endParaRPr>
          </a:p>
          <a:p>
            <a:pPr marL="457200" marR="0" lvl="0" indent="0" algn="ctr" rtl="0">
              <a:lnSpc>
                <a:spcPct val="100000"/>
              </a:lnSpc>
              <a:spcBef>
                <a:spcPts val="0"/>
              </a:spcBef>
              <a:spcAft>
                <a:spcPts val="0"/>
              </a:spcAft>
              <a:buClr>
                <a:srgbClr val="000000"/>
              </a:buClr>
              <a:buSzPts val="800"/>
              <a:buFont typeface="Arial"/>
              <a:buNone/>
            </a:pPr>
            <a:endParaRPr sz="11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00"/>
              <a:buFont typeface="Arial"/>
              <a:buNone/>
            </a:pPr>
            <a:endParaRPr sz="1100" b="1" i="0" u="none" strike="noStrike" cap="none">
              <a:solidFill>
                <a:srgbClr val="002060"/>
              </a:solidFill>
              <a:latin typeface="Calibri"/>
              <a:ea typeface="Calibri"/>
              <a:cs typeface="Calibri"/>
              <a:sym typeface="Calibri"/>
            </a:endParaRPr>
          </a:p>
        </p:txBody>
      </p:sp>
      <p:sp>
        <p:nvSpPr>
          <p:cNvPr id="130" name="Google Shape;130;p13"/>
          <p:cNvSpPr/>
          <p:nvPr/>
        </p:nvSpPr>
        <p:spPr>
          <a:xfrm>
            <a:off x="7315000" y="2011675"/>
            <a:ext cx="1420200" cy="1012200"/>
          </a:xfrm>
          <a:prstGeom prst="roundRect">
            <a:avLst>
              <a:gd name="adj" fmla="val 5331"/>
            </a:avLst>
          </a:prstGeom>
          <a:solidFill>
            <a:srgbClr val="EEECE1"/>
          </a:solidFill>
          <a:ln w="19050" cap="flat" cmpd="sng">
            <a:solidFill>
              <a:srgbClr val="006435"/>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100" b="1">
                <a:solidFill>
                  <a:srgbClr val="006435"/>
                </a:solidFill>
              </a:rPr>
              <a:t>6) Measure the effectiveness of interventions, update, and monitor progress</a:t>
            </a:r>
            <a:endParaRPr sz="1100" b="1" i="0" u="none" strike="noStrike" cap="none">
              <a:solidFill>
                <a:srgbClr val="002060"/>
              </a:solidFill>
              <a:latin typeface="Calibri"/>
              <a:ea typeface="Calibri"/>
              <a:cs typeface="Calibri"/>
              <a:sym typeface="Calibri"/>
            </a:endParaRPr>
          </a:p>
        </p:txBody>
      </p:sp>
      <p:cxnSp>
        <p:nvCxnSpPr>
          <p:cNvPr id="131" name="Google Shape;131;p13"/>
          <p:cNvCxnSpPr/>
          <p:nvPr/>
        </p:nvCxnSpPr>
        <p:spPr>
          <a:xfrm>
            <a:off x="318600" y="1486950"/>
            <a:ext cx="8546100" cy="9900"/>
          </a:xfrm>
          <a:prstGeom prst="straightConnector1">
            <a:avLst/>
          </a:prstGeom>
          <a:noFill/>
          <a:ln w="9525" cap="flat" cmpd="sng">
            <a:solidFill>
              <a:schemeClr val="dk2"/>
            </a:solidFill>
            <a:prstDash val="dash"/>
            <a:round/>
            <a:headEnd type="oval" w="med" len="med"/>
            <a:tailEnd type="oval" w="med" len="med"/>
          </a:ln>
        </p:spPr>
      </p:cxnSp>
      <p:sp>
        <p:nvSpPr>
          <p:cNvPr id="132" name="Google Shape;132;p13"/>
          <p:cNvSpPr txBox="1"/>
          <p:nvPr/>
        </p:nvSpPr>
        <p:spPr>
          <a:xfrm>
            <a:off x="90575" y="1486950"/>
            <a:ext cx="4893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t>Now</a:t>
            </a:r>
            <a:endParaRPr sz="1100" b="1"/>
          </a:p>
        </p:txBody>
      </p:sp>
      <p:sp>
        <p:nvSpPr>
          <p:cNvPr id="133" name="Google Shape;133;p13"/>
          <p:cNvSpPr txBox="1"/>
          <p:nvPr/>
        </p:nvSpPr>
        <p:spPr>
          <a:xfrm>
            <a:off x="8102700" y="1486950"/>
            <a:ext cx="1041300" cy="447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100" b="1"/>
              <a:t>Street Manager</a:t>
            </a:r>
            <a:endParaRPr sz="1100" b="1"/>
          </a:p>
        </p:txBody>
      </p:sp>
      <p:pic>
        <p:nvPicPr>
          <p:cNvPr id="134" name="Google Shape;134;p13"/>
          <p:cNvPicPr preferRelativeResize="0"/>
          <p:nvPr/>
        </p:nvPicPr>
        <p:blipFill rotWithShape="1">
          <a:blip r:embed="rId3">
            <a:alphaModFix/>
          </a:blip>
          <a:srcRect/>
          <a:stretch/>
        </p:blipFill>
        <p:spPr>
          <a:xfrm>
            <a:off x="141100" y="992601"/>
            <a:ext cx="388251" cy="509700"/>
          </a:xfrm>
          <a:prstGeom prst="rect">
            <a:avLst/>
          </a:prstGeom>
          <a:noFill/>
          <a:ln>
            <a:noFill/>
          </a:ln>
        </p:spPr>
      </p:pic>
      <p:pic>
        <p:nvPicPr>
          <p:cNvPr id="135" name="Google Shape;135;p13"/>
          <p:cNvPicPr preferRelativeResize="0"/>
          <p:nvPr/>
        </p:nvPicPr>
        <p:blipFill rotWithShape="1">
          <a:blip r:embed="rId3">
            <a:alphaModFix/>
          </a:blip>
          <a:srcRect/>
          <a:stretch/>
        </p:blipFill>
        <p:spPr>
          <a:xfrm>
            <a:off x="8639000" y="992601"/>
            <a:ext cx="388251" cy="509700"/>
          </a:xfrm>
          <a:prstGeom prst="rect">
            <a:avLst/>
          </a:prstGeom>
          <a:noFill/>
          <a:ln>
            <a:noFill/>
          </a:ln>
        </p:spPr>
      </p:pic>
      <p:pic>
        <p:nvPicPr>
          <p:cNvPr id="136" name="Google Shape;136;p13"/>
          <p:cNvPicPr preferRelativeResize="0"/>
          <p:nvPr/>
        </p:nvPicPr>
        <p:blipFill rotWithShape="1">
          <a:blip r:embed="rId4">
            <a:alphaModFix/>
          </a:blip>
          <a:srcRect/>
          <a:stretch/>
        </p:blipFill>
        <p:spPr>
          <a:xfrm>
            <a:off x="4465375" y="1271073"/>
            <a:ext cx="588325" cy="447600"/>
          </a:xfrm>
          <a:prstGeom prst="rect">
            <a:avLst/>
          </a:prstGeom>
          <a:noFill/>
          <a:ln>
            <a:noFill/>
          </a:ln>
        </p:spPr>
      </p:pic>
      <p:pic>
        <p:nvPicPr>
          <p:cNvPr id="137" name="Google Shape;137;p13"/>
          <p:cNvPicPr preferRelativeResize="0"/>
          <p:nvPr/>
        </p:nvPicPr>
        <p:blipFill rotWithShape="1">
          <a:blip r:embed="rId5">
            <a:alphaModFix/>
          </a:blip>
          <a:srcRect/>
          <a:stretch/>
        </p:blipFill>
        <p:spPr>
          <a:xfrm>
            <a:off x="3380549" y="1266450"/>
            <a:ext cx="489349" cy="394725"/>
          </a:xfrm>
          <a:prstGeom prst="rect">
            <a:avLst/>
          </a:prstGeom>
          <a:noFill/>
          <a:ln>
            <a:noFill/>
          </a:ln>
        </p:spPr>
      </p:pic>
      <p:pic>
        <p:nvPicPr>
          <p:cNvPr id="138" name="Google Shape;138;p13"/>
          <p:cNvPicPr preferRelativeResize="0"/>
          <p:nvPr/>
        </p:nvPicPr>
        <p:blipFill rotWithShape="1">
          <a:blip r:embed="rId6">
            <a:alphaModFix/>
          </a:blip>
          <a:srcRect/>
          <a:stretch/>
        </p:blipFill>
        <p:spPr>
          <a:xfrm>
            <a:off x="5801572" y="1250033"/>
            <a:ext cx="489350" cy="427559"/>
          </a:xfrm>
          <a:prstGeom prst="rect">
            <a:avLst/>
          </a:prstGeom>
          <a:noFill/>
          <a:ln>
            <a:noFill/>
          </a:ln>
        </p:spPr>
      </p:pic>
      <p:pic>
        <p:nvPicPr>
          <p:cNvPr id="139" name="Google Shape;139;p13"/>
          <p:cNvPicPr preferRelativeResize="0"/>
          <p:nvPr/>
        </p:nvPicPr>
        <p:blipFill rotWithShape="1">
          <a:blip r:embed="rId7">
            <a:alphaModFix/>
          </a:blip>
          <a:srcRect/>
          <a:stretch/>
        </p:blipFill>
        <p:spPr>
          <a:xfrm>
            <a:off x="6373372" y="1250025"/>
            <a:ext cx="639134" cy="427575"/>
          </a:xfrm>
          <a:prstGeom prst="rect">
            <a:avLst/>
          </a:prstGeom>
          <a:noFill/>
          <a:ln>
            <a:noFill/>
          </a:ln>
        </p:spPr>
      </p:pic>
      <p:sp>
        <p:nvSpPr>
          <p:cNvPr id="140" name="Google Shape;140;p13"/>
          <p:cNvSpPr txBox="1"/>
          <p:nvPr/>
        </p:nvSpPr>
        <p:spPr>
          <a:xfrm>
            <a:off x="2066975" y="988875"/>
            <a:ext cx="739500" cy="2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Analysis</a:t>
            </a:r>
            <a:endParaRPr sz="1000" i="1"/>
          </a:p>
        </p:txBody>
      </p:sp>
      <p:sp>
        <p:nvSpPr>
          <p:cNvPr id="141" name="Google Shape;141;p13"/>
          <p:cNvSpPr txBox="1"/>
          <p:nvPr/>
        </p:nvSpPr>
        <p:spPr>
          <a:xfrm>
            <a:off x="3209975" y="988875"/>
            <a:ext cx="898500" cy="2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Set targets</a:t>
            </a:r>
            <a:endParaRPr sz="1000" i="1"/>
          </a:p>
        </p:txBody>
      </p:sp>
      <p:sp>
        <p:nvSpPr>
          <p:cNvPr id="142" name="Google Shape;142;p13"/>
          <p:cNvSpPr txBox="1"/>
          <p:nvPr/>
        </p:nvSpPr>
        <p:spPr>
          <a:xfrm>
            <a:off x="4224388" y="988875"/>
            <a:ext cx="1195200" cy="2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Plan interventions</a:t>
            </a:r>
            <a:endParaRPr sz="1000" i="1"/>
          </a:p>
        </p:txBody>
      </p:sp>
      <p:sp>
        <p:nvSpPr>
          <p:cNvPr id="143" name="Google Shape;143;p13"/>
          <p:cNvSpPr txBox="1"/>
          <p:nvPr/>
        </p:nvSpPr>
        <p:spPr>
          <a:xfrm>
            <a:off x="5941625" y="988875"/>
            <a:ext cx="982800" cy="2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Execute</a:t>
            </a:r>
            <a:endParaRPr sz="1000" i="1"/>
          </a:p>
        </p:txBody>
      </p:sp>
      <p:sp>
        <p:nvSpPr>
          <p:cNvPr id="144" name="Google Shape;144;p13"/>
          <p:cNvSpPr txBox="1"/>
          <p:nvPr/>
        </p:nvSpPr>
        <p:spPr>
          <a:xfrm>
            <a:off x="7477175" y="988875"/>
            <a:ext cx="843300" cy="2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Measure</a:t>
            </a:r>
            <a:endParaRPr sz="1000" i="1"/>
          </a:p>
        </p:txBody>
      </p:sp>
      <p:sp>
        <p:nvSpPr>
          <p:cNvPr id="145" name="Google Shape;145;p13"/>
          <p:cNvSpPr txBox="1"/>
          <p:nvPr/>
        </p:nvSpPr>
        <p:spPr>
          <a:xfrm>
            <a:off x="803675" y="988875"/>
            <a:ext cx="843300" cy="2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Initial vision</a:t>
            </a:r>
            <a:endParaRPr sz="1000" i="1"/>
          </a:p>
        </p:txBody>
      </p:sp>
      <p:pic>
        <p:nvPicPr>
          <p:cNvPr id="146" name="Google Shape;146;p13"/>
          <p:cNvPicPr preferRelativeResize="0"/>
          <p:nvPr/>
        </p:nvPicPr>
        <p:blipFill rotWithShape="1">
          <a:blip r:embed="rId8">
            <a:alphaModFix/>
          </a:blip>
          <a:srcRect l="19092" t="22975" r="35492" b="15345"/>
          <a:stretch/>
        </p:blipFill>
        <p:spPr>
          <a:xfrm>
            <a:off x="7519971" y="1211277"/>
            <a:ext cx="588325" cy="505072"/>
          </a:xfrm>
          <a:prstGeom prst="rect">
            <a:avLst/>
          </a:prstGeom>
          <a:noFill/>
          <a:ln>
            <a:noFill/>
          </a:ln>
        </p:spPr>
      </p:pic>
      <p:pic>
        <p:nvPicPr>
          <p:cNvPr id="147" name="Google Shape;147;p13"/>
          <p:cNvPicPr preferRelativeResize="0"/>
          <p:nvPr/>
        </p:nvPicPr>
        <p:blipFill rotWithShape="1">
          <a:blip r:embed="rId9">
            <a:alphaModFix/>
          </a:blip>
          <a:srcRect/>
          <a:stretch/>
        </p:blipFill>
        <p:spPr>
          <a:xfrm rot="-2699923">
            <a:off x="2333100" y="1209731"/>
            <a:ext cx="249377" cy="508164"/>
          </a:xfrm>
          <a:prstGeom prst="rect">
            <a:avLst/>
          </a:prstGeom>
          <a:noFill/>
          <a:ln>
            <a:noFill/>
          </a:ln>
        </p:spPr>
      </p:pic>
      <p:pic>
        <p:nvPicPr>
          <p:cNvPr id="148" name="Google Shape;148;p13"/>
          <p:cNvPicPr preferRelativeResize="0"/>
          <p:nvPr/>
        </p:nvPicPr>
        <p:blipFill rotWithShape="1">
          <a:blip r:embed="rId10">
            <a:alphaModFix/>
          </a:blip>
          <a:srcRect/>
          <a:stretch/>
        </p:blipFill>
        <p:spPr>
          <a:xfrm>
            <a:off x="940750" y="1219154"/>
            <a:ext cx="489350" cy="489317"/>
          </a:xfrm>
          <a:prstGeom prst="rect">
            <a:avLst/>
          </a:prstGeom>
          <a:noFill/>
          <a:ln>
            <a:noFill/>
          </a:ln>
        </p:spPr>
      </p:pic>
      <p:sp>
        <p:nvSpPr>
          <p:cNvPr id="149" name="Google Shape;149;p13"/>
          <p:cNvSpPr/>
          <p:nvPr/>
        </p:nvSpPr>
        <p:spPr>
          <a:xfrm>
            <a:off x="282600" y="2019425"/>
            <a:ext cx="1345800" cy="1014900"/>
          </a:xfrm>
          <a:prstGeom prst="roundRect">
            <a:avLst>
              <a:gd name="adj" fmla="val 5331"/>
            </a:avLst>
          </a:prstGeom>
          <a:solidFill>
            <a:srgbClr val="EEECE1"/>
          </a:solidFill>
          <a:ln w="19050" cap="flat" cmpd="sng">
            <a:solidFill>
              <a:srgbClr val="006435"/>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100" b="1" i="0" u="none" strike="noStrike" cap="none">
                <a:solidFill>
                  <a:srgbClr val="006435"/>
                </a:solidFill>
              </a:rPr>
              <a:t>1) </a:t>
            </a:r>
            <a:r>
              <a:rPr lang="en-GB" sz="1100" b="1">
                <a:solidFill>
                  <a:srgbClr val="006435"/>
                </a:solidFill>
              </a:rPr>
              <a:t>Establish the initial vision for where stakeholders need to be</a:t>
            </a:r>
            <a:endParaRPr sz="1000">
              <a:solidFill>
                <a:srgbClr val="595959"/>
              </a:solidFill>
            </a:endParaRPr>
          </a:p>
          <a:p>
            <a:pPr marL="0" lvl="0" indent="0" algn="l" rtl="0">
              <a:spcBef>
                <a:spcPts val="0"/>
              </a:spcBef>
              <a:spcAft>
                <a:spcPts val="0"/>
              </a:spcAft>
              <a:buNone/>
            </a:pPr>
            <a:endParaRPr sz="1000">
              <a:solidFill>
                <a:srgbClr val="595959"/>
              </a:solidFill>
            </a:endParaRPr>
          </a:p>
          <a:p>
            <a:pPr marL="0" lvl="0" indent="0" algn="l" rtl="0">
              <a:spcBef>
                <a:spcPts val="0"/>
              </a:spcBef>
              <a:spcAft>
                <a:spcPts val="0"/>
              </a:spcAft>
              <a:buNone/>
            </a:pPr>
            <a:endParaRPr sz="1000">
              <a:solidFill>
                <a:srgbClr val="595959"/>
              </a:solidFill>
            </a:endParaRPr>
          </a:p>
        </p:txBody>
      </p:sp>
      <p:sp>
        <p:nvSpPr>
          <p:cNvPr id="150" name="Google Shape;150;p13"/>
          <p:cNvSpPr txBox="1"/>
          <p:nvPr/>
        </p:nvSpPr>
        <p:spPr>
          <a:xfrm>
            <a:off x="282600" y="3034325"/>
            <a:ext cx="1345800" cy="16380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595959"/>
                </a:solidFill>
              </a:rPr>
              <a:t>Who needs to approve the use of Street Manager?</a:t>
            </a:r>
            <a:endParaRPr sz="900">
              <a:solidFill>
                <a:srgbClr val="595959"/>
              </a:solidFill>
            </a:endParaRPr>
          </a:p>
          <a:p>
            <a:pPr marL="0" lvl="0" indent="0" algn="l" rtl="0">
              <a:spcBef>
                <a:spcPts val="0"/>
              </a:spcBef>
              <a:spcAft>
                <a:spcPts val="0"/>
              </a:spcAft>
              <a:buNone/>
            </a:pPr>
            <a:r>
              <a:rPr lang="en-GB" sz="900">
                <a:solidFill>
                  <a:srgbClr val="595959"/>
                </a:solidFill>
              </a:rPr>
              <a:t>Who needs to adopt and use Street Manager?</a:t>
            </a:r>
            <a:endParaRPr sz="900">
              <a:solidFill>
                <a:srgbClr val="595959"/>
              </a:solidFill>
            </a:endParaRPr>
          </a:p>
          <a:p>
            <a:pPr marL="0" lvl="0" indent="0" algn="l" rtl="0">
              <a:spcBef>
                <a:spcPts val="0"/>
              </a:spcBef>
              <a:spcAft>
                <a:spcPts val="0"/>
              </a:spcAft>
              <a:buNone/>
            </a:pPr>
            <a:r>
              <a:rPr lang="en-GB" sz="900">
                <a:solidFill>
                  <a:srgbClr val="595959"/>
                </a:solidFill>
              </a:rPr>
              <a:t>Who needs to enable your IT infrastructure to transition to Street Management environment?</a:t>
            </a:r>
            <a:endParaRPr sz="900"/>
          </a:p>
        </p:txBody>
      </p:sp>
      <p:sp>
        <p:nvSpPr>
          <p:cNvPr id="151" name="Google Shape;151;p13"/>
          <p:cNvSpPr txBox="1"/>
          <p:nvPr/>
        </p:nvSpPr>
        <p:spPr>
          <a:xfrm>
            <a:off x="1664420" y="3034325"/>
            <a:ext cx="1345800" cy="16380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595959"/>
                </a:solidFill>
              </a:rPr>
              <a:t>Who is impacted by the change?</a:t>
            </a:r>
            <a:endParaRPr sz="900">
              <a:solidFill>
                <a:srgbClr val="595959"/>
              </a:solidFill>
            </a:endParaRPr>
          </a:p>
          <a:p>
            <a:pPr marL="0" lvl="0" indent="0" algn="l" rtl="0">
              <a:spcBef>
                <a:spcPts val="0"/>
              </a:spcBef>
              <a:spcAft>
                <a:spcPts val="0"/>
              </a:spcAft>
              <a:buNone/>
            </a:pPr>
            <a:r>
              <a:rPr lang="en-GB" sz="900">
                <a:solidFill>
                  <a:srgbClr val="595959"/>
                </a:solidFill>
              </a:rPr>
              <a:t>Who will have influence over how and when you transition?</a:t>
            </a:r>
            <a:endParaRPr sz="900">
              <a:solidFill>
                <a:srgbClr val="595959"/>
              </a:solidFill>
            </a:endParaRPr>
          </a:p>
          <a:p>
            <a:pPr marL="0" lvl="0" indent="0" algn="l" rtl="0">
              <a:spcBef>
                <a:spcPts val="0"/>
              </a:spcBef>
              <a:spcAft>
                <a:spcPts val="0"/>
              </a:spcAft>
              <a:buNone/>
            </a:pPr>
            <a:r>
              <a:rPr lang="en-GB" sz="900">
                <a:solidFill>
                  <a:srgbClr val="595959"/>
                </a:solidFill>
              </a:rPr>
              <a:t>Who is supportive and who is resistant?</a:t>
            </a:r>
            <a:endParaRPr sz="900">
              <a:solidFill>
                <a:srgbClr val="595959"/>
              </a:solidFill>
            </a:endParaRPr>
          </a:p>
          <a:p>
            <a:pPr marL="0" lvl="0" indent="0" algn="l" rtl="0">
              <a:spcBef>
                <a:spcPts val="0"/>
              </a:spcBef>
              <a:spcAft>
                <a:spcPts val="0"/>
              </a:spcAft>
              <a:buNone/>
            </a:pPr>
            <a:r>
              <a:rPr lang="en-GB" sz="900">
                <a:solidFill>
                  <a:srgbClr val="595959"/>
                </a:solidFill>
              </a:rPr>
              <a:t>What risks and opportunities result from the above?</a:t>
            </a:r>
            <a:endParaRPr sz="900">
              <a:solidFill>
                <a:srgbClr val="595959"/>
              </a:solidFill>
            </a:endParaRPr>
          </a:p>
        </p:txBody>
      </p:sp>
      <p:sp>
        <p:nvSpPr>
          <p:cNvPr id="152" name="Google Shape;152;p13"/>
          <p:cNvSpPr txBox="1"/>
          <p:nvPr/>
        </p:nvSpPr>
        <p:spPr>
          <a:xfrm>
            <a:off x="3046240" y="3034325"/>
            <a:ext cx="1275000" cy="16380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595959"/>
                </a:solidFill>
              </a:rPr>
              <a:t>Establish objectives that need to be achieved to enable transition, but are also realistic taking into account the findings from the analysis.</a:t>
            </a:r>
            <a:endParaRPr sz="900">
              <a:solidFill>
                <a:srgbClr val="595959"/>
              </a:solidFill>
            </a:endParaRPr>
          </a:p>
        </p:txBody>
      </p:sp>
      <p:sp>
        <p:nvSpPr>
          <p:cNvPr id="153" name="Google Shape;153;p13"/>
          <p:cNvSpPr txBox="1"/>
          <p:nvPr/>
        </p:nvSpPr>
        <p:spPr>
          <a:xfrm>
            <a:off x="4357260" y="3034325"/>
            <a:ext cx="1345800" cy="16380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595959"/>
                </a:solidFill>
              </a:rPr>
              <a:t>Examples include communications, training delivery, communities and user groups, engagement via leadership, champions or another party, etc.</a:t>
            </a:r>
            <a:endParaRPr sz="900">
              <a:solidFill>
                <a:srgbClr val="595959"/>
              </a:solidFill>
            </a:endParaRPr>
          </a:p>
        </p:txBody>
      </p:sp>
      <p:sp>
        <p:nvSpPr>
          <p:cNvPr id="154" name="Google Shape;154;p13"/>
          <p:cNvSpPr txBox="1"/>
          <p:nvPr/>
        </p:nvSpPr>
        <p:spPr>
          <a:xfrm>
            <a:off x="5739080" y="3034325"/>
            <a:ext cx="1539900" cy="16380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595959"/>
                </a:solidFill>
              </a:rPr>
              <a:t>Some of these may be delivered by people in your organisation, some may be delivered by external stakeholders, some may be delivered with the help of DfT, but you will be ultimately responsible for management and coordination.</a:t>
            </a:r>
            <a:endParaRPr sz="900"/>
          </a:p>
        </p:txBody>
      </p:sp>
      <p:sp>
        <p:nvSpPr>
          <p:cNvPr id="155" name="Google Shape;155;p13"/>
          <p:cNvSpPr txBox="1"/>
          <p:nvPr/>
        </p:nvSpPr>
        <p:spPr>
          <a:xfrm>
            <a:off x="7315000" y="3034325"/>
            <a:ext cx="1420200" cy="16380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595959"/>
                </a:solidFill>
              </a:rPr>
              <a:t>Collect feedback to understand how effective the activities have been. Based on outcomes adjust approach if needed. Monitor overall progress to get to desired end state.</a:t>
            </a:r>
            <a:endParaRPr sz="900">
              <a:solidFill>
                <a:srgbClr val="59595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p:nvPr/>
        </p:nvSpPr>
        <p:spPr>
          <a:xfrm flipH="1">
            <a:off x="139650" y="1427100"/>
            <a:ext cx="3760500" cy="1618500"/>
          </a:xfrm>
          <a:prstGeom prst="round2DiagRect">
            <a:avLst>
              <a:gd name="adj1" fmla="val 16667"/>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rot="10800000">
            <a:off x="139650" y="3086275"/>
            <a:ext cx="3760500" cy="1618500"/>
          </a:xfrm>
          <a:prstGeom prst="round2DiagRect">
            <a:avLst>
              <a:gd name="adj1" fmla="val 16667"/>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a:off x="5223675" y="1427100"/>
            <a:ext cx="3755100" cy="1618500"/>
          </a:xfrm>
          <a:prstGeom prst="round2DiagRect">
            <a:avLst>
              <a:gd name="adj1" fmla="val 16667"/>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rot="10800000" flipH="1">
            <a:off x="5218225" y="3086275"/>
            <a:ext cx="3755100" cy="1618500"/>
          </a:xfrm>
          <a:prstGeom prst="round2DiagRect">
            <a:avLst>
              <a:gd name="adj1" fmla="val 16667"/>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txBox="1">
            <a:spLocks noGrp="1"/>
          </p:cNvSpPr>
          <p:nvPr>
            <p:ph type="title"/>
          </p:nvPr>
        </p:nvSpPr>
        <p:spPr>
          <a:xfrm>
            <a:off x="1401416" y="130190"/>
            <a:ext cx="7494000" cy="5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Links and dependencies with other change elements</a:t>
            </a:r>
            <a:endParaRPr/>
          </a:p>
        </p:txBody>
      </p:sp>
      <p:sp>
        <p:nvSpPr>
          <p:cNvPr id="165" name="Google Shape;165;p14"/>
          <p:cNvSpPr txBox="1">
            <a:spLocks noGrp="1"/>
          </p:cNvSpPr>
          <p:nvPr>
            <p:ph type="body" idx="1"/>
          </p:nvPr>
        </p:nvSpPr>
        <p:spPr>
          <a:xfrm>
            <a:off x="208725" y="858077"/>
            <a:ext cx="8686800" cy="7212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GB" sz="1400"/>
              <a:t>Change management is focused on people, but not in isolation. Think about:</a:t>
            </a:r>
            <a:endParaRPr sz="1400"/>
          </a:p>
          <a:p>
            <a:pPr marL="0" lvl="0" indent="0" algn="l" rtl="0">
              <a:spcBef>
                <a:spcPts val="640"/>
              </a:spcBef>
              <a:spcAft>
                <a:spcPts val="0"/>
              </a:spcAft>
              <a:buNone/>
            </a:pPr>
            <a:endParaRPr sz="1400"/>
          </a:p>
        </p:txBody>
      </p:sp>
      <p:pic>
        <p:nvPicPr>
          <p:cNvPr id="166" name="Google Shape;166;p14"/>
          <p:cNvPicPr preferRelativeResize="0"/>
          <p:nvPr/>
        </p:nvPicPr>
        <p:blipFill rotWithShape="1">
          <a:blip r:embed="rId3">
            <a:alphaModFix/>
          </a:blip>
          <a:srcRect/>
          <a:stretch/>
        </p:blipFill>
        <p:spPr>
          <a:xfrm>
            <a:off x="4171460" y="2531950"/>
            <a:ext cx="775475" cy="792225"/>
          </a:xfrm>
          <a:prstGeom prst="rect">
            <a:avLst/>
          </a:prstGeom>
          <a:noFill/>
          <a:ln>
            <a:noFill/>
          </a:ln>
        </p:spPr>
      </p:pic>
      <p:pic>
        <p:nvPicPr>
          <p:cNvPr id="167" name="Google Shape;167;p14"/>
          <p:cNvPicPr preferRelativeResize="0"/>
          <p:nvPr/>
        </p:nvPicPr>
        <p:blipFill rotWithShape="1">
          <a:blip r:embed="rId4">
            <a:alphaModFix/>
          </a:blip>
          <a:srcRect/>
          <a:stretch/>
        </p:blipFill>
        <p:spPr>
          <a:xfrm>
            <a:off x="292500" y="1534407"/>
            <a:ext cx="902660" cy="399146"/>
          </a:xfrm>
          <a:prstGeom prst="rect">
            <a:avLst/>
          </a:prstGeom>
          <a:noFill/>
          <a:ln>
            <a:noFill/>
          </a:ln>
        </p:spPr>
      </p:pic>
      <p:pic>
        <p:nvPicPr>
          <p:cNvPr id="168" name="Google Shape;168;p14"/>
          <p:cNvPicPr preferRelativeResize="0"/>
          <p:nvPr/>
        </p:nvPicPr>
        <p:blipFill rotWithShape="1">
          <a:blip r:embed="rId5">
            <a:alphaModFix/>
          </a:blip>
          <a:srcRect/>
          <a:stretch/>
        </p:blipFill>
        <p:spPr>
          <a:xfrm>
            <a:off x="470778" y="3105952"/>
            <a:ext cx="546105" cy="461648"/>
          </a:xfrm>
          <a:prstGeom prst="rect">
            <a:avLst/>
          </a:prstGeom>
          <a:noFill/>
          <a:ln>
            <a:noFill/>
          </a:ln>
        </p:spPr>
      </p:pic>
      <p:pic>
        <p:nvPicPr>
          <p:cNvPr id="169" name="Google Shape;169;p14"/>
          <p:cNvPicPr preferRelativeResize="0"/>
          <p:nvPr/>
        </p:nvPicPr>
        <p:blipFill rotWithShape="1">
          <a:blip r:embed="rId6">
            <a:alphaModFix/>
          </a:blip>
          <a:srcRect/>
          <a:stretch/>
        </p:blipFill>
        <p:spPr>
          <a:xfrm>
            <a:off x="8233615" y="1507238"/>
            <a:ext cx="661910" cy="416416"/>
          </a:xfrm>
          <a:prstGeom prst="rect">
            <a:avLst/>
          </a:prstGeom>
          <a:noFill/>
          <a:ln>
            <a:noFill/>
          </a:ln>
        </p:spPr>
      </p:pic>
      <p:pic>
        <p:nvPicPr>
          <p:cNvPr id="170" name="Google Shape;170;p14"/>
          <p:cNvPicPr preferRelativeResize="0"/>
          <p:nvPr/>
        </p:nvPicPr>
        <p:blipFill rotWithShape="1">
          <a:blip r:embed="rId7">
            <a:alphaModFix/>
          </a:blip>
          <a:srcRect/>
          <a:stretch/>
        </p:blipFill>
        <p:spPr>
          <a:xfrm>
            <a:off x="8291517" y="3116594"/>
            <a:ext cx="546104" cy="440368"/>
          </a:xfrm>
          <a:prstGeom prst="rect">
            <a:avLst/>
          </a:prstGeom>
          <a:noFill/>
          <a:ln>
            <a:noFill/>
          </a:ln>
        </p:spPr>
      </p:pic>
      <p:sp>
        <p:nvSpPr>
          <p:cNvPr id="171" name="Google Shape;171;p14"/>
          <p:cNvSpPr txBox="1"/>
          <p:nvPr/>
        </p:nvSpPr>
        <p:spPr>
          <a:xfrm>
            <a:off x="1118525" y="1547150"/>
            <a:ext cx="17808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t>Processes</a:t>
            </a:r>
            <a:endParaRPr sz="1200" b="1"/>
          </a:p>
        </p:txBody>
      </p:sp>
      <p:sp>
        <p:nvSpPr>
          <p:cNvPr id="172" name="Google Shape;172;p14"/>
          <p:cNvSpPr txBox="1"/>
          <p:nvPr/>
        </p:nvSpPr>
        <p:spPr>
          <a:xfrm>
            <a:off x="1118525" y="3168475"/>
            <a:ext cx="17808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t>Skills and behaviours</a:t>
            </a:r>
            <a:endParaRPr sz="1200" b="1"/>
          </a:p>
        </p:txBody>
      </p:sp>
      <p:sp>
        <p:nvSpPr>
          <p:cNvPr id="173" name="Google Shape;173;p14"/>
          <p:cNvSpPr txBox="1"/>
          <p:nvPr/>
        </p:nvSpPr>
        <p:spPr>
          <a:xfrm>
            <a:off x="6452525" y="1470950"/>
            <a:ext cx="1780800" cy="33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b="1"/>
              <a:t>Systems and technology</a:t>
            </a:r>
            <a:endParaRPr sz="1200" b="1"/>
          </a:p>
        </p:txBody>
      </p:sp>
      <p:sp>
        <p:nvSpPr>
          <p:cNvPr id="174" name="Google Shape;174;p14"/>
          <p:cNvSpPr txBox="1"/>
          <p:nvPr/>
        </p:nvSpPr>
        <p:spPr>
          <a:xfrm>
            <a:off x="6452525" y="3168475"/>
            <a:ext cx="1780800" cy="33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b="1"/>
              <a:t>Ways of working</a:t>
            </a:r>
            <a:endParaRPr sz="1200" b="1"/>
          </a:p>
        </p:txBody>
      </p:sp>
      <p:cxnSp>
        <p:nvCxnSpPr>
          <p:cNvPr id="175" name="Google Shape;175;p14"/>
          <p:cNvCxnSpPr/>
          <p:nvPr/>
        </p:nvCxnSpPr>
        <p:spPr>
          <a:xfrm>
            <a:off x="215725" y="1968150"/>
            <a:ext cx="3243300" cy="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14"/>
          <p:cNvCxnSpPr/>
          <p:nvPr/>
        </p:nvCxnSpPr>
        <p:spPr>
          <a:xfrm>
            <a:off x="215725" y="3644550"/>
            <a:ext cx="3243300" cy="0"/>
          </a:xfrm>
          <a:prstGeom prst="straightConnector1">
            <a:avLst/>
          </a:prstGeom>
          <a:noFill/>
          <a:ln w="9525" cap="flat" cmpd="sng">
            <a:solidFill>
              <a:schemeClr val="dk2"/>
            </a:solidFill>
            <a:prstDash val="solid"/>
            <a:round/>
            <a:headEnd type="none" w="med" len="med"/>
            <a:tailEnd type="none" w="med" len="med"/>
          </a:ln>
        </p:spPr>
      </p:cxnSp>
      <p:cxnSp>
        <p:nvCxnSpPr>
          <p:cNvPr id="177" name="Google Shape;177;p14"/>
          <p:cNvCxnSpPr/>
          <p:nvPr/>
        </p:nvCxnSpPr>
        <p:spPr>
          <a:xfrm>
            <a:off x="5625925" y="1968150"/>
            <a:ext cx="3243300" cy="0"/>
          </a:xfrm>
          <a:prstGeom prst="straightConnector1">
            <a:avLst/>
          </a:prstGeom>
          <a:noFill/>
          <a:ln w="9525" cap="flat" cmpd="sng">
            <a:solidFill>
              <a:schemeClr val="dk2"/>
            </a:solidFill>
            <a:prstDash val="solid"/>
            <a:round/>
            <a:headEnd type="none" w="med" len="med"/>
            <a:tailEnd type="none" w="med" len="med"/>
          </a:ln>
        </p:spPr>
      </p:cxnSp>
      <p:cxnSp>
        <p:nvCxnSpPr>
          <p:cNvPr id="178" name="Google Shape;178;p14"/>
          <p:cNvCxnSpPr/>
          <p:nvPr/>
        </p:nvCxnSpPr>
        <p:spPr>
          <a:xfrm>
            <a:off x="5625925" y="3644550"/>
            <a:ext cx="3243300" cy="0"/>
          </a:xfrm>
          <a:prstGeom prst="straightConnector1">
            <a:avLst/>
          </a:prstGeom>
          <a:noFill/>
          <a:ln w="9525" cap="flat" cmpd="sng">
            <a:solidFill>
              <a:schemeClr val="dk2"/>
            </a:solidFill>
            <a:prstDash val="solid"/>
            <a:round/>
            <a:headEnd type="none" w="med" len="med"/>
            <a:tailEnd type="none" w="med" len="med"/>
          </a:ln>
        </p:spPr>
      </p:cxnSp>
      <p:sp>
        <p:nvSpPr>
          <p:cNvPr id="179" name="Google Shape;179;p14"/>
          <p:cNvSpPr txBox="1"/>
          <p:nvPr/>
        </p:nvSpPr>
        <p:spPr>
          <a:xfrm>
            <a:off x="209175" y="1983250"/>
            <a:ext cx="3571500" cy="888000"/>
          </a:xfrm>
          <a:prstGeom prst="rect">
            <a:avLst/>
          </a:prstGeom>
          <a:noFill/>
          <a:ln>
            <a:noFill/>
          </a:ln>
        </p:spPr>
        <p:txBody>
          <a:bodyPr spcFirstLastPara="1" wrap="square" lIns="91425" tIns="91425" rIns="91425" bIns="91425" anchor="t" anchorCtr="0">
            <a:noAutofit/>
          </a:bodyPr>
          <a:lstStyle/>
          <a:p>
            <a:pPr marL="457200" lvl="0" indent="-285750" algn="l" rtl="0">
              <a:spcBef>
                <a:spcPts val="0"/>
              </a:spcBef>
              <a:spcAft>
                <a:spcPts val="0"/>
              </a:spcAft>
              <a:buSzPts val="900"/>
              <a:buChar char="●"/>
            </a:pPr>
            <a:r>
              <a:rPr lang="en-GB" sz="900"/>
              <a:t>Would any of the works management processes change?</a:t>
            </a:r>
            <a:endParaRPr sz="900"/>
          </a:p>
          <a:p>
            <a:pPr marL="457200" lvl="0" indent="-285750" algn="l" rtl="0">
              <a:spcBef>
                <a:spcPts val="0"/>
              </a:spcBef>
              <a:spcAft>
                <a:spcPts val="0"/>
              </a:spcAft>
              <a:buSzPts val="900"/>
              <a:buChar char="●"/>
            </a:pPr>
            <a:r>
              <a:rPr lang="en-GB" sz="900"/>
              <a:t>Who needs to develop and approve the new workflows?</a:t>
            </a:r>
            <a:endParaRPr sz="900"/>
          </a:p>
          <a:p>
            <a:pPr marL="457200" lvl="0" indent="-285750" algn="l" rtl="0">
              <a:spcBef>
                <a:spcPts val="0"/>
              </a:spcBef>
              <a:spcAft>
                <a:spcPts val="0"/>
              </a:spcAft>
              <a:buSzPts val="900"/>
              <a:buChar char="●"/>
            </a:pPr>
            <a:r>
              <a:rPr lang="en-GB" sz="900"/>
              <a:t>Who will be involved in delivery?</a:t>
            </a:r>
            <a:endParaRPr sz="900"/>
          </a:p>
          <a:p>
            <a:pPr marL="457200" lvl="0" indent="-285750" algn="l" rtl="0">
              <a:spcBef>
                <a:spcPts val="0"/>
              </a:spcBef>
              <a:spcAft>
                <a:spcPts val="0"/>
              </a:spcAft>
              <a:buSzPts val="900"/>
              <a:buChar char="●"/>
            </a:pPr>
            <a:r>
              <a:rPr lang="en-GB" sz="900"/>
              <a:t>When and how will these be introduced to people?</a:t>
            </a:r>
            <a:endParaRPr sz="900"/>
          </a:p>
          <a:p>
            <a:pPr marL="457200" lvl="0" indent="-285750" algn="l" rtl="0">
              <a:spcBef>
                <a:spcPts val="0"/>
              </a:spcBef>
              <a:spcAft>
                <a:spcPts val="0"/>
              </a:spcAft>
              <a:buSzPts val="900"/>
              <a:buChar char="●"/>
            </a:pPr>
            <a:r>
              <a:rPr lang="en-GB" sz="900"/>
              <a:t>Would there be any job role or structural changes resulting from the new processes?</a:t>
            </a:r>
            <a:endParaRPr sz="900"/>
          </a:p>
        </p:txBody>
      </p:sp>
      <p:sp>
        <p:nvSpPr>
          <p:cNvPr id="180" name="Google Shape;180;p14"/>
          <p:cNvSpPr txBox="1"/>
          <p:nvPr/>
        </p:nvSpPr>
        <p:spPr>
          <a:xfrm>
            <a:off x="209175" y="3659650"/>
            <a:ext cx="3571500" cy="888000"/>
          </a:xfrm>
          <a:prstGeom prst="rect">
            <a:avLst/>
          </a:prstGeom>
          <a:noFill/>
          <a:ln>
            <a:noFill/>
          </a:ln>
        </p:spPr>
        <p:txBody>
          <a:bodyPr spcFirstLastPara="1" wrap="square" lIns="91425" tIns="91425" rIns="91425" bIns="91425" anchor="t" anchorCtr="0">
            <a:noAutofit/>
          </a:bodyPr>
          <a:lstStyle/>
          <a:p>
            <a:pPr marL="457200" lvl="0" indent="-285750" algn="l" rtl="0">
              <a:spcBef>
                <a:spcPts val="0"/>
              </a:spcBef>
              <a:spcAft>
                <a:spcPts val="0"/>
              </a:spcAft>
              <a:buSzPts val="900"/>
              <a:buChar char="●"/>
            </a:pPr>
            <a:r>
              <a:rPr lang="en-GB" sz="900"/>
              <a:t>What skills and behaviours will be needed to deliver works management under Street Manager effectively after the transition is complete?</a:t>
            </a:r>
            <a:endParaRPr sz="900"/>
          </a:p>
          <a:p>
            <a:pPr marL="457200" lvl="0" indent="-285750" algn="l" rtl="0">
              <a:spcBef>
                <a:spcPts val="0"/>
              </a:spcBef>
              <a:spcAft>
                <a:spcPts val="0"/>
              </a:spcAft>
              <a:buSzPts val="900"/>
              <a:buChar char="●"/>
            </a:pPr>
            <a:r>
              <a:rPr lang="en-GB" sz="900"/>
              <a:t>Are these available currently, are there any gaps?</a:t>
            </a:r>
            <a:endParaRPr sz="900"/>
          </a:p>
          <a:p>
            <a:pPr marL="457200" lvl="0" indent="-285750" algn="l" rtl="0">
              <a:spcBef>
                <a:spcPts val="0"/>
              </a:spcBef>
              <a:spcAft>
                <a:spcPts val="0"/>
              </a:spcAft>
              <a:buSzPts val="900"/>
              <a:buChar char="●"/>
            </a:pPr>
            <a:r>
              <a:rPr lang="en-GB" sz="900"/>
              <a:t>How can you build or acquire the required skills?</a:t>
            </a:r>
            <a:endParaRPr sz="900"/>
          </a:p>
          <a:p>
            <a:pPr marL="457200" lvl="0" indent="-285750" algn="l" rtl="0">
              <a:spcBef>
                <a:spcPts val="0"/>
              </a:spcBef>
              <a:spcAft>
                <a:spcPts val="0"/>
              </a:spcAft>
              <a:buSzPts val="900"/>
              <a:buChar char="●"/>
            </a:pPr>
            <a:r>
              <a:rPr lang="en-GB" sz="900"/>
              <a:t>What knowledge needs to be preserved from the current skill set despite any changes?</a:t>
            </a:r>
            <a:endParaRPr sz="900"/>
          </a:p>
        </p:txBody>
      </p:sp>
      <p:sp>
        <p:nvSpPr>
          <p:cNvPr id="181" name="Google Shape;181;p14"/>
          <p:cNvSpPr txBox="1"/>
          <p:nvPr/>
        </p:nvSpPr>
        <p:spPr>
          <a:xfrm>
            <a:off x="5223675" y="1983250"/>
            <a:ext cx="3662400" cy="1062300"/>
          </a:xfrm>
          <a:prstGeom prst="rect">
            <a:avLst/>
          </a:prstGeom>
          <a:noFill/>
          <a:ln>
            <a:noFill/>
          </a:ln>
        </p:spPr>
        <p:txBody>
          <a:bodyPr spcFirstLastPara="1" wrap="square" lIns="91425" tIns="91425" rIns="91425" bIns="91425" anchor="t" anchorCtr="0">
            <a:noAutofit/>
          </a:bodyPr>
          <a:lstStyle/>
          <a:p>
            <a:pPr marL="457200" lvl="0" indent="-285750" algn="l" rtl="0">
              <a:spcBef>
                <a:spcPts val="0"/>
              </a:spcBef>
              <a:spcAft>
                <a:spcPts val="0"/>
              </a:spcAft>
              <a:buSzPts val="900"/>
              <a:buChar char="●"/>
            </a:pPr>
            <a:r>
              <a:rPr lang="en-GB" sz="900"/>
              <a:t>Would you be using the Street Manager website or linking via API? What are the implications for training?</a:t>
            </a:r>
            <a:endParaRPr sz="900"/>
          </a:p>
          <a:p>
            <a:pPr marL="457200" lvl="0" indent="-285750" algn="l" rtl="0">
              <a:spcBef>
                <a:spcPts val="0"/>
              </a:spcBef>
              <a:spcAft>
                <a:spcPts val="0"/>
              </a:spcAft>
              <a:buSzPts val="900"/>
              <a:buChar char="●"/>
            </a:pPr>
            <a:r>
              <a:rPr lang="en-GB" sz="900"/>
              <a:t>Who would be developing IT and what are the timelines?</a:t>
            </a:r>
            <a:endParaRPr sz="900"/>
          </a:p>
          <a:p>
            <a:pPr marL="457200" lvl="0" indent="-285750" algn="l" rtl="0">
              <a:spcBef>
                <a:spcPts val="0"/>
              </a:spcBef>
              <a:spcAft>
                <a:spcPts val="0"/>
              </a:spcAft>
              <a:buSzPts val="900"/>
              <a:buChar char="●"/>
            </a:pPr>
            <a:r>
              <a:rPr lang="en-GB" sz="900"/>
              <a:t>Who would be responsible for integrating the API or the website into your overall IT environment?</a:t>
            </a:r>
            <a:endParaRPr sz="900"/>
          </a:p>
          <a:p>
            <a:pPr marL="457200" lvl="0" indent="-285750" algn="l" rtl="0">
              <a:spcBef>
                <a:spcPts val="0"/>
              </a:spcBef>
              <a:spcAft>
                <a:spcPts val="0"/>
              </a:spcAft>
              <a:buSzPts val="900"/>
              <a:buChar char="●"/>
            </a:pPr>
            <a:r>
              <a:rPr lang="en-GB" sz="900"/>
              <a:t>Who would be signing off go-live and transition decisions?</a:t>
            </a:r>
            <a:endParaRPr sz="900"/>
          </a:p>
          <a:p>
            <a:pPr marL="457200" lvl="0" indent="-285750" algn="l" rtl="0">
              <a:spcBef>
                <a:spcPts val="0"/>
              </a:spcBef>
              <a:spcAft>
                <a:spcPts val="0"/>
              </a:spcAft>
              <a:buSzPts val="900"/>
              <a:buChar char="●"/>
            </a:pPr>
            <a:r>
              <a:rPr lang="en-GB" sz="900"/>
              <a:t>Who should be involved in any testing?</a:t>
            </a:r>
            <a:endParaRPr sz="900"/>
          </a:p>
        </p:txBody>
      </p:sp>
      <p:sp>
        <p:nvSpPr>
          <p:cNvPr id="182" name="Google Shape;182;p14"/>
          <p:cNvSpPr txBox="1"/>
          <p:nvPr/>
        </p:nvSpPr>
        <p:spPr>
          <a:xfrm>
            <a:off x="5223675" y="3659650"/>
            <a:ext cx="3662400" cy="1062300"/>
          </a:xfrm>
          <a:prstGeom prst="rect">
            <a:avLst/>
          </a:prstGeom>
          <a:noFill/>
          <a:ln>
            <a:noFill/>
          </a:ln>
        </p:spPr>
        <p:txBody>
          <a:bodyPr spcFirstLastPara="1" wrap="square" lIns="91425" tIns="91425" rIns="91425" bIns="91425" anchor="t" anchorCtr="0">
            <a:noAutofit/>
          </a:bodyPr>
          <a:lstStyle/>
          <a:p>
            <a:pPr marL="457200" lvl="0" indent="-285750" algn="l" rtl="0">
              <a:spcBef>
                <a:spcPts val="0"/>
              </a:spcBef>
              <a:spcAft>
                <a:spcPts val="0"/>
              </a:spcAft>
              <a:buSzPts val="900"/>
              <a:buChar char="●"/>
            </a:pPr>
            <a:r>
              <a:rPr lang="en-GB" sz="900"/>
              <a:t>Would there be a need for any changes in the ways of working e.g. collaboration between teams and individuals, different type or level of handoffs?</a:t>
            </a:r>
            <a:endParaRPr sz="900"/>
          </a:p>
          <a:p>
            <a:pPr marL="457200" lvl="0" indent="-285750" algn="l" rtl="0">
              <a:spcBef>
                <a:spcPts val="0"/>
              </a:spcBef>
              <a:spcAft>
                <a:spcPts val="0"/>
              </a:spcAft>
              <a:buSzPts val="900"/>
              <a:buChar char="●"/>
            </a:pPr>
            <a:r>
              <a:rPr lang="en-GB" sz="900"/>
              <a:t>Would there be a need for any change in behaviours?</a:t>
            </a:r>
            <a:endParaRPr sz="900"/>
          </a:p>
          <a:p>
            <a:pPr marL="457200" lvl="0" indent="-285750" algn="l" rtl="0">
              <a:spcBef>
                <a:spcPts val="0"/>
              </a:spcBef>
              <a:spcAft>
                <a:spcPts val="0"/>
              </a:spcAft>
              <a:buSzPts val="900"/>
              <a:buChar char="●"/>
            </a:pPr>
            <a:r>
              <a:rPr lang="en-GB" sz="900"/>
              <a:t>Would there be any changes in ways of working and communicating with external organisations?</a:t>
            </a:r>
            <a:endParaRPr sz="900"/>
          </a:p>
        </p:txBody>
      </p:sp>
      <p:sp>
        <p:nvSpPr>
          <p:cNvPr id="183" name="Google Shape;183;p14"/>
          <p:cNvSpPr/>
          <p:nvPr/>
        </p:nvSpPr>
        <p:spPr>
          <a:xfrm rot="-2700000">
            <a:off x="4029407" y="2235145"/>
            <a:ext cx="198980" cy="336441"/>
          </a:xfrm>
          <a:prstGeom prst="upDownArrow">
            <a:avLst>
              <a:gd name="adj1" fmla="val 50000"/>
              <a:gd name="adj2" fmla="val 50000"/>
            </a:avLst>
          </a:pr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rot="2700000" flipH="1">
            <a:off x="4867607" y="2235145"/>
            <a:ext cx="198980" cy="336441"/>
          </a:xfrm>
          <a:prstGeom prst="upDownArrow">
            <a:avLst>
              <a:gd name="adj1" fmla="val 50000"/>
              <a:gd name="adj2" fmla="val 50000"/>
            </a:avLst>
          </a:pr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rot="2700000" flipH="1">
            <a:off x="4105607" y="3248545"/>
            <a:ext cx="198980" cy="336441"/>
          </a:xfrm>
          <a:prstGeom prst="upDownArrow">
            <a:avLst>
              <a:gd name="adj1" fmla="val 50000"/>
              <a:gd name="adj2" fmla="val 50000"/>
            </a:avLst>
          </a:pr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2700000">
            <a:off x="4872570" y="3248545"/>
            <a:ext cx="198980" cy="336441"/>
          </a:xfrm>
          <a:prstGeom prst="upDownArrow">
            <a:avLst>
              <a:gd name="adj1" fmla="val 50000"/>
              <a:gd name="adj2" fmla="val 50000"/>
            </a:avLst>
          </a:pr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5"/>
          <p:cNvSpPr txBox="1">
            <a:spLocks noGrp="1"/>
          </p:cNvSpPr>
          <p:nvPr>
            <p:ph type="title"/>
          </p:nvPr>
        </p:nvSpPr>
        <p:spPr>
          <a:xfrm>
            <a:off x="1432850" y="215925"/>
            <a:ext cx="7462500" cy="509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6C56"/>
              </a:buClr>
              <a:buSzPts val="2800"/>
              <a:buFont typeface="Arial"/>
              <a:buNone/>
            </a:pPr>
            <a:r>
              <a:rPr lang="en-GB"/>
              <a:t>Vision for effective change management</a:t>
            </a:r>
            <a:endParaRPr sz="1800">
              <a:solidFill>
                <a:srgbClr val="006435"/>
              </a:solidFill>
            </a:endParaRPr>
          </a:p>
        </p:txBody>
      </p:sp>
      <p:sp>
        <p:nvSpPr>
          <p:cNvPr id="192" name="Google Shape;192;p15"/>
          <p:cNvSpPr txBox="1">
            <a:spLocks noGrp="1"/>
          </p:cNvSpPr>
          <p:nvPr>
            <p:ph type="body" idx="1"/>
          </p:nvPr>
        </p:nvSpPr>
        <p:spPr>
          <a:xfrm>
            <a:off x="179325" y="956025"/>
            <a:ext cx="2910600" cy="3620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GB" sz="1200"/>
              <a:t>There is no single recipe for success, however to be effective, the delivery of change management should ensure:</a:t>
            </a:r>
            <a:endParaRPr sz="1200"/>
          </a:p>
          <a:p>
            <a:pPr marL="0" lvl="0" indent="0" algn="l" rtl="0">
              <a:lnSpc>
                <a:spcPct val="100000"/>
              </a:lnSpc>
              <a:spcBef>
                <a:spcPts val="0"/>
              </a:spcBef>
              <a:spcAft>
                <a:spcPts val="0"/>
              </a:spcAft>
              <a:buSzPts val="1800"/>
              <a:buNone/>
            </a:pPr>
            <a:endParaRPr sz="1200"/>
          </a:p>
          <a:p>
            <a:pPr marL="457200" lvl="0" indent="-304800" algn="l" rtl="0">
              <a:lnSpc>
                <a:spcPct val="100000"/>
              </a:lnSpc>
              <a:spcBef>
                <a:spcPts val="0"/>
              </a:spcBef>
              <a:spcAft>
                <a:spcPts val="0"/>
              </a:spcAft>
              <a:buSzPts val="1200"/>
              <a:buChar char="▪"/>
            </a:pPr>
            <a:r>
              <a:rPr lang="en-GB" sz="1200"/>
              <a:t>Engagement of all stakeholders so that they understand the direction of travel and the role they play;</a:t>
            </a:r>
            <a:endParaRPr sz="1200"/>
          </a:p>
          <a:p>
            <a:pPr marL="457200" lvl="0" indent="0" algn="l" rtl="0">
              <a:lnSpc>
                <a:spcPct val="100000"/>
              </a:lnSpc>
              <a:spcBef>
                <a:spcPts val="0"/>
              </a:spcBef>
              <a:spcAft>
                <a:spcPts val="0"/>
              </a:spcAft>
              <a:buNone/>
            </a:pPr>
            <a:endParaRPr sz="1200"/>
          </a:p>
          <a:p>
            <a:pPr marL="457200" lvl="0" indent="-304800" algn="l" rtl="0">
              <a:lnSpc>
                <a:spcPct val="100000"/>
              </a:lnSpc>
              <a:spcBef>
                <a:spcPts val="0"/>
              </a:spcBef>
              <a:spcAft>
                <a:spcPts val="0"/>
              </a:spcAft>
              <a:buSzPts val="1200"/>
              <a:buChar char="▪"/>
            </a:pPr>
            <a:r>
              <a:rPr lang="en-GB" sz="1200"/>
              <a:t>All stakeholders feel as motivated, empowered and ready for the change as possible;</a:t>
            </a:r>
            <a:endParaRPr sz="1200"/>
          </a:p>
          <a:p>
            <a:pPr marL="457200" lvl="0" indent="0" algn="l" rtl="0">
              <a:lnSpc>
                <a:spcPct val="100000"/>
              </a:lnSpc>
              <a:spcBef>
                <a:spcPts val="0"/>
              </a:spcBef>
              <a:spcAft>
                <a:spcPts val="0"/>
              </a:spcAft>
              <a:buNone/>
            </a:pPr>
            <a:endParaRPr sz="1200"/>
          </a:p>
          <a:p>
            <a:pPr marL="457200" lvl="0" indent="-304800" algn="l" rtl="0">
              <a:lnSpc>
                <a:spcPct val="100000"/>
              </a:lnSpc>
              <a:spcBef>
                <a:spcPts val="0"/>
              </a:spcBef>
              <a:spcAft>
                <a:spcPts val="0"/>
              </a:spcAft>
              <a:buSzPts val="1200"/>
              <a:buChar char="▪"/>
            </a:pPr>
            <a:r>
              <a:rPr lang="en-GB" sz="1200"/>
              <a:t>‘User’-centric approach is taken from beginning to end;</a:t>
            </a:r>
            <a:endParaRPr sz="1200"/>
          </a:p>
          <a:p>
            <a:pPr marL="457200" lvl="0" indent="0" algn="l" rtl="0">
              <a:lnSpc>
                <a:spcPct val="100000"/>
              </a:lnSpc>
              <a:spcBef>
                <a:spcPts val="0"/>
              </a:spcBef>
              <a:spcAft>
                <a:spcPts val="0"/>
              </a:spcAft>
              <a:buNone/>
            </a:pPr>
            <a:endParaRPr sz="1200"/>
          </a:p>
          <a:p>
            <a:pPr marL="457200" lvl="0" indent="-304800" algn="l" rtl="0">
              <a:lnSpc>
                <a:spcPct val="100000"/>
              </a:lnSpc>
              <a:spcBef>
                <a:spcPts val="0"/>
              </a:spcBef>
              <a:spcAft>
                <a:spcPts val="0"/>
              </a:spcAft>
              <a:buSzPts val="1200"/>
              <a:buChar char="▪"/>
            </a:pPr>
            <a:r>
              <a:rPr lang="en-GB" sz="1200"/>
              <a:t>and success is not assumed, but validated via continuous monitoring and assessments</a:t>
            </a:r>
            <a:endParaRPr sz="1200"/>
          </a:p>
          <a:p>
            <a:pPr marL="0" lvl="0" indent="0" algn="l" rtl="0">
              <a:lnSpc>
                <a:spcPct val="100000"/>
              </a:lnSpc>
              <a:spcBef>
                <a:spcPts val="0"/>
              </a:spcBef>
              <a:spcAft>
                <a:spcPts val="0"/>
              </a:spcAft>
              <a:buSzPts val="1800"/>
              <a:buNone/>
            </a:pPr>
            <a:endParaRPr sz="1200">
              <a:solidFill>
                <a:srgbClr val="000000"/>
              </a:solidFill>
            </a:endParaRPr>
          </a:p>
          <a:p>
            <a:pPr marL="0" lvl="0" indent="0" algn="l" rtl="0">
              <a:lnSpc>
                <a:spcPct val="100000"/>
              </a:lnSpc>
              <a:spcBef>
                <a:spcPts val="0"/>
              </a:spcBef>
              <a:spcAft>
                <a:spcPts val="0"/>
              </a:spcAft>
              <a:buSzPts val="1800"/>
              <a:buNone/>
            </a:pPr>
            <a:endParaRPr sz="1200">
              <a:solidFill>
                <a:srgbClr val="000000"/>
              </a:solidFill>
            </a:endParaRPr>
          </a:p>
          <a:p>
            <a:pPr marL="511175" lvl="0" indent="-171450" algn="l" rtl="0">
              <a:lnSpc>
                <a:spcPct val="100000"/>
              </a:lnSpc>
              <a:spcBef>
                <a:spcPts val="0"/>
              </a:spcBef>
              <a:spcAft>
                <a:spcPts val="0"/>
              </a:spcAft>
              <a:buSzPts val="1800"/>
              <a:buFont typeface="Arial"/>
              <a:buNone/>
            </a:pPr>
            <a:endParaRPr sz="1200">
              <a:solidFill>
                <a:srgbClr val="000000"/>
              </a:solidFill>
            </a:endParaRPr>
          </a:p>
          <a:p>
            <a:pPr marL="511175" lvl="0" indent="-171450" algn="l" rtl="0">
              <a:lnSpc>
                <a:spcPct val="100000"/>
              </a:lnSpc>
              <a:spcBef>
                <a:spcPts val="0"/>
              </a:spcBef>
              <a:spcAft>
                <a:spcPts val="0"/>
              </a:spcAft>
              <a:buSzPts val="1800"/>
              <a:buFont typeface="Arial"/>
              <a:buNone/>
            </a:pPr>
            <a:endParaRPr sz="1200">
              <a:solidFill>
                <a:srgbClr val="000000"/>
              </a:solidFill>
            </a:endParaRPr>
          </a:p>
          <a:p>
            <a:pPr marL="225425" marR="0" lvl="0" indent="3175" algn="l" rtl="0">
              <a:lnSpc>
                <a:spcPct val="100000"/>
              </a:lnSpc>
              <a:spcBef>
                <a:spcPts val="0"/>
              </a:spcBef>
              <a:spcAft>
                <a:spcPts val="0"/>
              </a:spcAft>
              <a:buClr>
                <a:srgbClr val="006B56"/>
              </a:buClr>
              <a:buSzPts val="1800"/>
              <a:buFont typeface="Noto Sans Symbols"/>
              <a:buNone/>
            </a:pPr>
            <a:endParaRPr sz="1200">
              <a:solidFill>
                <a:srgbClr val="000000"/>
              </a:solidFill>
            </a:endParaRPr>
          </a:p>
          <a:p>
            <a:pPr marL="225425" marR="0" lvl="0" indent="3175" algn="l" rtl="0">
              <a:lnSpc>
                <a:spcPct val="100000"/>
              </a:lnSpc>
              <a:spcBef>
                <a:spcPts val="0"/>
              </a:spcBef>
              <a:spcAft>
                <a:spcPts val="0"/>
              </a:spcAft>
              <a:buClr>
                <a:srgbClr val="006B56"/>
              </a:buClr>
              <a:buSzPts val="1800"/>
              <a:buFont typeface="Noto Sans Symbols"/>
              <a:buNone/>
            </a:pPr>
            <a:endParaRPr sz="1200">
              <a:solidFill>
                <a:srgbClr val="000000"/>
              </a:solidFill>
            </a:endParaRPr>
          </a:p>
          <a:p>
            <a:pPr marL="225425" marR="0" lvl="0" indent="3175" algn="l" rtl="0">
              <a:lnSpc>
                <a:spcPct val="100000"/>
              </a:lnSpc>
              <a:spcBef>
                <a:spcPts val="0"/>
              </a:spcBef>
              <a:spcAft>
                <a:spcPts val="0"/>
              </a:spcAft>
              <a:buClr>
                <a:srgbClr val="006B56"/>
              </a:buClr>
              <a:buSzPts val="1800"/>
              <a:buFont typeface="Noto Sans Symbols"/>
              <a:buNone/>
            </a:pPr>
            <a:endParaRPr sz="1200">
              <a:solidFill>
                <a:srgbClr val="000000"/>
              </a:solidFill>
            </a:endParaRPr>
          </a:p>
        </p:txBody>
      </p:sp>
      <p:sp>
        <p:nvSpPr>
          <p:cNvPr id="193" name="Google Shape;193;p15"/>
          <p:cNvSpPr/>
          <p:nvPr/>
        </p:nvSpPr>
        <p:spPr>
          <a:xfrm>
            <a:off x="7478600" y="1195950"/>
            <a:ext cx="1584600" cy="623700"/>
          </a:xfrm>
          <a:prstGeom prst="wedgeRectCallout">
            <a:avLst>
              <a:gd name="adj1" fmla="val -81358"/>
              <a:gd name="adj2" fmla="val 66574"/>
            </a:avLst>
          </a:prstGeom>
          <a:solidFill>
            <a:srgbClr val="EEECE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000" b="0" i="0" u="none" strike="noStrike" cap="none">
                <a:solidFill>
                  <a:srgbClr val="000000"/>
                </a:solidFill>
                <a:latin typeface="Calibri"/>
                <a:ea typeface="Calibri"/>
                <a:cs typeface="Calibri"/>
                <a:sym typeface="Calibri"/>
              </a:rPr>
              <a:t>The success of change management is monitored and measured</a:t>
            </a:r>
            <a:endParaRPr sz="1000" b="0" i="0" u="none" strike="noStrike" cap="none">
              <a:solidFill>
                <a:srgbClr val="000000"/>
              </a:solidFill>
              <a:latin typeface="Calibri"/>
              <a:ea typeface="Calibri"/>
              <a:cs typeface="Calibri"/>
              <a:sym typeface="Calibri"/>
            </a:endParaRPr>
          </a:p>
        </p:txBody>
      </p:sp>
      <p:sp>
        <p:nvSpPr>
          <p:cNvPr id="194" name="Google Shape;194;p15"/>
          <p:cNvSpPr/>
          <p:nvPr/>
        </p:nvSpPr>
        <p:spPr>
          <a:xfrm>
            <a:off x="3347425" y="1108425"/>
            <a:ext cx="1584600" cy="620400"/>
          </a:xfrm>
          <a:prstGeom prst="wedgeRectCallout">
            <a:avLst>
              <a:gd name="adj1" fmla="val 69992"/>
              <a:gd name="adj2" fmla="val 68524"/>
            </a:avLst>
          </a:prstGeom>
          <a:solidFill>
            <a:srgbClr val="EEECE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000" b="0" i="0" u="none" strike="noStrike" cap="none">
                <a:solidFill>
                  <a:srgbClr val="000000"/>
                </a:solidFill>
                <a:latin typeface="Calibri"/>
                <a:ea typeface="Calibri"/>
                <a:cs typeface="Calibri"/>
                <a:sym typeface="Calibri"/>
              </a:rPr>
              <a:t>People at all levels can answer the question “what’s in it for me if I change?”</a:t>
            </a:r>
            <a:endParaRPr sz="1000" b="0" i="0" u="none" strike="noStrike" cap="none">
              <a:solidFill>
                <a:srgbClr val="000000"/>
              </a:solidFill>
              <a:latin typeface="Calibri"/>
              <a:ea typeface="Calibri"/>
              <a:cs typeface="Calibri"/>
              <a:sym typeface="Calibri"/>
            </a:endParaRPr>
          </a:p>
        </p:txBody>
      </p:sp>
      <p:sp>
        <p:nvSpPr>
          <p:cNvPr id="195" name="Google Shape;195;p15"/>
          <p:cNvSpPr/>
          <p:nvPr/>
        </p:nvSpPr>
        <p:spPr>
          <a:xfrm>
            <a:off x="5497825" y="1009725"/>
            <a:ext cx="1624500" cy="435000"/>
          </a:xfrm>
          <a:prstGeom prst="wedgeRectCallout">
            <a:avLst>
              <a:gd name="adj1" fmla="val -7388"/>
              <a:gd name="adj2" fmla="val 97578"/>
            </a:avLst>
          </a:prstGeom>
          <a:solidFill>
            <a:srgbClr val="EEECE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000">
                <a:latin typeface="Calibri"/>
                <a:ea typeface="Calibri"/>
                <a:cs typeface="Calibri"/>
                <a:sym typeface="Calibri"/>
              </a:rPr>
              <a:t>Everyone is aligned around a</a:t>
            </a:r>
            <a:r>
              <a:rPr lang="en-GB" sz="1000" b="0" i="0" u="none" strike="noStrike" cap="none">
                <a:solidFill>
                  <a:srgbClr val="000000"/>
                </a:solidFill>
                <a:latin typeface="Calibri"/>
                <a:ea typeface="Calibri"/>
                <a:cs typeface="Calibri"/>
                <a:sym typeface="Calibri"/>
              </a:rPr>
              <a:t> clear objective and purpose </a:t>
            </a:r>
            <a:endParaRPr sz="1000" b="0" i="0" u="none" strike="noStrike" cap="none">
              <a:solidFill>
                <a:srgbClr val="000000"/>
              </a:solidFill>
              <a:latin typeface="Calibri"/>
              <a:ea typeface="Calibri"/>
              <a:cs typeface="Calibri"/>
              <a:sym typeface="Calibri"/>
            </a:endParaRPr>
          </a:p>
        </p:txBody>
      </p:sp>
      <p:sp>
        <p:nvSpPr>
          <p:cNvPr id="196" name="Google Shape;196;p15"/>
          <p:cNvSpPr/>
          <p:nvPr/>
        </p:nvSpPr>
        <p:spPr>
          <a:xfrm>
            <a:off x="3089975" y="3227850"/>
            <a:ext cx="1509300" cy="657600"/>
          </a:xfrm>
          <a:prstGeom prst="wedgeRectCallout">
            <a:avLst>
              <a:gd name="adj1" fmla="val 71036"/>
              <a:gd name="adj2" fmla="val 5691"/>
            </a:avLst>
          </a:prstGeom>
          <a:solidFill>
            <a:srgbClr val="EEECE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000" b="0" i="0" u="none" strike="noStrike" cap="none">
                <a:solidFill>
                  <a:srgbClr val="000000"/>
                </a:solidFill>
                <a:latin typeface="Calibri"/>
                <a:ea typeface="Calibri"/>
                <a:cs typeface="Calibri"/>
                <a:sym typeface="Calibri"/>
              </a:rPr>
              <a:t>People at all levels are engaged and empowered to take an active role in driving the change </a:t>
            </a:r>
            <a:endParaRPr sz="1000" b="0" i="0" u="none" strike="noStrike" cap="none">
              <a:solidFill>
                <a:srgbClr val="000000"/>
              </a:solidFill>
              <a:latin typeface="Calibri"/>
              <a:ea typeface="Calibri"/>
              <a:cs typeface="Calibri"/>
              <a:sym typeface="Calibri"/>
            </a:endParaRPr>
          </a:p>
        </p:txBody>
      </p:sp>
      <p:sp>
        <p:nvSpPr>
          <p:cNvPr id="197" name="Google Shape;197;p15"/>
          <p:cNvSpPr/>
          <p:nvPr/>
        </p:nvSpPr>
        <p:spPr>
          <a:xfrm>
            <a:off x="7755200" y="2595825"/>
            <a:ext cx="1325100" cy="623700"/>
          </a:xfrm>
          <a:prstGeom prst="wedgeRectCallout">
            <a:avLst>
              <a:gd name="adj1" fmla="val -89765"/>
              <a:gd name="adj2" fmla="val 53062"/>
            </a:avLst>
          </a:prstGeom>
          <a:solidFill>
            <a:srgbClr val="EEECE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000">
                <a:latin typeface="Calibri"/>
                <a:ea typeface="Calibri"/>
                <a:cs typeface="Calibri"/>
                <a:sym typeface="Calibri"/>
              </a:rPr>
              <a:t>Change management is tailored to individual circumstances</a:t>
            </a:r>
            <a:endParaRPr sz="1000" b="0" i="0" u="none" strike="noStrike" cap="none">
              <a:solidFill>
                <a:srgbClr val="000000"/>
              </a:solidFill>
              <a:latin typeface="Calibri"/>
              <a:ea typeface="Calibri"/>
              <a:cs typeface="Calibri"/>
              <a:sym typeface="Calibri"/>
            </a:endParaRPr>
          </a:p>
        </p:txBody>
      </p:sp>
      <p:sp>
        <p:nvSpPr>
          <p:cNvPr id="198" name="Google Shape;198;p15"/>
          <p:cNvSpPr/>
          <p:nvPr/>
        </p:nvSpPr>
        <p:spPr>
          <a:xfrm>
            <a:off x="5044675" y="4414450"/>
            <a:ext cx="2077800" cy="509700"/>
          </a:xfrm>
          <a:prstGeom prst="wedgeRectCallout">
            <a:avLst>
              <a:gd name="adj1" fmla="val -5653"/>
              <a:gd name="adj2" fmla="val -98882"/>
            </a:avLst>
          </a:prstGeom>
          <a:solidFill>
            <a:srgbClr val="EEECE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Calibri"/>
                <a:ea typeface="Calibri"/>
                <a:cs typeface="Calibri"/>
                <a:sym typeface="Calibri"/>
              </a:rPr>
              <a:t>People are equipped with what they need to succeed to achieve the desired business results</a:t>
            </a:r>
            <a:endParaRPr sz="1000" b="0" i="0" u="none" strike="noStrike" cap="none">
              <a:solidFill>
                <a:srgbClr val="000000"/>
              </a:solidFill>
              <a:latin typeface="Calibri"/>
              <a:ea typeface="Calibri"/>
              <a:cs typeface="Calibri"/>
              <a:sym typeface="Calibri"/>
            </a:endParaRPr>
          </a:p>
        </p:txBody>
      </p:sp>
      <p:sp>
        <p:nvSpPr>
          <p:cNvPr id="199" name="Google Shape;199;p15"/>
          <p:cNvSpPr txBox="1"/>
          <p:nvPr/>
        </p:nvSpPr>
        <p:spPr>
          <a:xfrm>
            <a:off x="10534500" y="5194300"/>
            <a:ext cx="362100" cy="33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FFFFFF"/>
                </a:solidFill>
                <a:latin typeface="Helvetica Neue"/>
                <a:ea typeface="Helvetica Neue"/>
                <a:cs typeface="Helvetica Neue"/>
                <a:sym typeface="Helvetica Neue"/>
              </a:rPr>
              <a:t>9</a:t>
            </a:fld>
            <a:endParaRPr sz="1000" b="0" i="0" u="none" strike="noStrike" cap="none">
              <a:solidFill>
                <a:srgbClr val="FFFFFF"/>
              </a:solidFill>
              <a:latin typeface="Helvetica Neue"/>
              <a:ea typeface="Helvetica Neue"/>
              <a:cs typeface="Helvetica Neue"/>
              <a:sym typeface="Helvetica Neue"/>
            </a:endParaRPr>
          </a:p>
        </p:txBody>
      </p:sp>
      <p:sp>
        <p:nvSpPr>
          <p:cNvPr id="200" name="Google Shape;200;p15"/>
          <p:cNvSpPr/>
          <p:nvPr/>
        </p:nvSpPr>
        <p:spPr>
          <a:xfrm rot="2689828">
            <a:off x="5399034" y="2064949"/>
            <a:ext cx="1648910" cy="1685396"/>
          </a:xfrm>
          <a:prstGeom prst="rect">
            <a:avLst/>
          </a:prstGeom>
          <a:solidFill>
            <a:srgbClr val="006435">
              <a:alpha val="6823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26"/>
              <a:buFont typeface="Arial"/>
              <a:buNone/>
            </a:pPr>
            <a:endParaRPr sz="2326" b="0" i="0" u="none" strike="noStrike" cap="none">
              <a:solidFill>
                <a:srgbClr val="FFFFFF"/>
              </a:solidFill>
              <a:latin typeface="Arial"/>
              <a:ea typeface="Arial"/>
              <a:cs typeface="Arial"/>
              <a:sym typeface="Arial"/>
            </a:endParaRPr>
          </a:p>
        </p:txBody>
      </p:sp>
      <p:sp>
        <p:nvSpPr>
          <p:cNvPr id="201" name="Google Shape;201;p15"/>
          <p:cNvSpPr/>
          <p:nvPr/>
        </p:nvSpPr>
        <p:spPr>
          <a:xfrm>
            <a:off x="5847806" y="1628575"/>
            <a:ext cx="839700" cy="755100"/>
          </a:xfrm>
          <a:prstGeom prst="roundRect">
            <a:avLst>
              <a:gd name="adj" fmla="val 12548"/>
            </a:avLst>
          </a:prstGeom>
          <a:solidFill>
            <a:srgbClr val="FFFFFF"/>
          </a:solidFill>
          <a:ln w="12700" cap="flat" cmpd="sng">
            <a:solidFill>
              <a:srgbClr val="00206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Strategic direction</a:t>
            </a:r>
            <a:endParaRPr sz="700" b="0" i="0" u="none" strike="noStrike" cap="none">
              <a:solidFill>
                <a:srgbClr val="000000"/>
              </a:solidFill>
              <a:latin typeface="Arial"/>
              <a:ea typeface="Arial"/>
              <a:cs typeface="Arial"/>
              <a:sym typeface="Arial"/>
            </a:endParaRPr>
          </a:p>
        </p:txBody>
      </p:sp>
      <p:pic>
        <p:nvPicPr>
          <p:cNvPr id="202" name="Google Shape;202;p15"/>
          <p:cNvPicPr preferRelativeResize="0"/>
          <p:nvPr/>
        </p:nvPicPr>
        <p:blipFill rotWithShape="1">
          <a:blip r:embed="rId3">
            <a:alphaModFix/>
          </a:blip>
          <a:srcRect/>
          <a:stretch/>
        </p:blipFill>
        <p:spPr>
          <a:xfrm>
            <a:off x="6083442" y="1964652"/>
            <a:ext cx="368400" cy="368400"/>
          </a:xfrm>
          <a:prstGeom prst="rect">
            <a:avLst/>
          </a:prstGeom>
          <a:noFill/>
          <a:ln>
            <a:noFill/>
          </a:ln>
        </p:spPr>
      </p:pic>
      <p:sp>
        <p:nvSpPr>
          <p:cNvPr id="203" name="Google Shape;203;p15"/>
          <p:cNvSpPr/>
          <p:nvPr/>
        </p:nvSpPr>
        <p:spPr>
          <a:xfrm>
            <a:off x="6792944" y="1943760"/>
            <a:ext cx="839700" cy="755100"/>
          </a:xfrm>
          <a:prstGeom prst="roundRect">
            <a:avLst>
              <a:gd name="adj" fmla="val 12548"/>
            </a:avLst>
          </a:prstGeom>
          <a:solidFill>
            <a:srgbClr val="FFFFFF"/>
          </a:solidFill>
          <a:ln w="12700" cap="flat" cmpd="sng">
            <a:solidFill>
              <a:srgbClr val="00206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Measured</a:t>
            </a:r>
            <a:endParaRPr sz="800" b="0" i="0" u="none" strike="noStrike" cap="none">
              <a:solidFill>
                <a:srgbClr val="000000"/>
              </a:solidFill>
              <a:latin typeface="Arial"/>
              <a:ea typeface="Arial"/>
              <a:cs typeface="Arial"/>
              <a:sym typeface="Arial"/>
            </a:endParaRPr>
          </a:p>
        </p:txBody>
      </p:sp>
      <p:sp>
        <p:nvSpPr>
          <p:cNvPr id="204" name="Google Shape;204;p15"/>
          <p:cNvSpPr/>
          <p:nvPr/>
        </p:nvSpPr>
        <p:spPr>
          <a:xfrm>
            <a:off x="5866748" y="3433719"/>
            <a:ext cx="839700" cy="755100"/>
          </a:xfrm>
          <a:prstGeom prst="roundRect">
            <a:avLst>
              <a:gd name="adj" fmla="val 12548"/>
            </a:avLst>
          </a:prstGeom>
          <a:solidFill>
            <a:srgbClr val="FFFFFF"/>
          </a:solidFill>
          <a:ln w="12700" cap="flat" cmpd="sng">
            <a:solidFill>
              <a:srgbClr val="002060"/>
            </a:solidFill>
            <a:prstDash val="solid"/>
            <a:miter lim="8000"/>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Training</a:t>
            </a:r>
            <a:endParaRPr sz="800" b="0" i="0" u="none" strike="noStrike" cap="none">
              <a:solidFill>
                <a:srgbClr val="000000"/>
              </a:solidFill>
              <a:latin typeface="Arial"/>
              <a:ea typeface="Arial"/>
              <a:cs typeface="Arial"/>
              <a:sym typeface="Arial"/>
            </a:endParaRPr>
          </a:p>
        </p:txBody>
      </p:sp>
      <p:sp>
        <p:nvSpPr>
          <p:cNvPr id="205" name="Google Shape;205;p15"/>
          <p:cNvSpPr/>
          <p:nvPr/>
        </p:nvSpPr>
        <p:spPr>
          <a:xfrm>
            <a:off x="4931952" y="3308424"/>
            <a:ext cx="839700" cy="755100"/>
          </a:xfrm>
          <a:prstGeom prst="roundRect">
            <a:avLst>
              <a:gd name="adj" fmla="val 12548"/>
            </a:avLst>
          </a:prstGeom>
          <a:solidFill>
            <a:srgbClr val="FFFFFF"/>
          </a:solidFill>
          <a:ln w="12700" cap="flat" cmpd="sng">
            <a:solidFill>
              <a:srgbClr val="002060"/>
            </a:solidFill>
            <a:prstDash val="solid"/>
            <a:miter lim="8000"/>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Engagement</a:t>
            </a:r>
            <a:endParaRPr sz="800" b="0" i="0" u="none" strike="noStrike" cap="none">
              <a:solidFill>
                <a:srgbClr val="000000"/>
              </a:solidFill>
              <a:latin typeface="Arial"/>
              <a:ea typeface="Arial"/>
              <a:cs typeface="Arial"/>
              <a:sym typeface="Arial"/>
            </a:endParaRPr>
          </a:p>
        </p:txBody>
      </p:sp>
      <p:pic>
        <p:nvPicPr>
          <p:cNvPr id="206" name="Google Shape;206;p15" descr="http://iconwallstickers.co.uk/media/catalog/product/2-Jpegs/cross-trainer-wall-art-sticker-24.jpg"/>
          <p:cNvPicPr preferRelativeResize="0"/>
          <p:nvPr/>
        </p:nvPicPr>
        <p:blipFill rotWithShape="1">
          <a:blip r:embed="rId4">
            <a:alphaModFix/>
          </a:blip>
          <a:srcRect/>
          <a:stretch/>
        </p:blipFill>
        <p:spPr>
          <a:xfrm>
            <a:off x="6104336" y="3543886"/>
            <a:ext cx="364500" cy="364500"/>
          </a:xfrm>
          <a:prstGeom prst="rect">
            <a:avLst/>
          </a:prstGeom>
          <a:noFill/>
          <a:ln>
            <a:noFill/>
          </a:ln>
        </p:spPr>
      </p:pic>
      <p:sp>
        <p:nvSpPr>
          <p:cNvPr id="207" name="Google Shape;207;p15"/>
          <p:cNvSpPr/>
          <p:nvPr/>
        </p:nvSpPr>
        <p:spPr>
          <a:xfrm>
            <a:off x="4918671" y="1866195"/>
            <a:ext cx="839700" cy="755100"/>
          </a:xfrm>
          <a:prstGeom prst="roundRect">
            <a:avLst>
              <a:gd name="adj" fmla="val 12548"/>
            </a:avLst>
          </a:prstGeom>
          <a:solidFill>
            <a:srgbClr val="FFFFFF"/>
          </a:solidFill>
          <a:ln w="12700" cap="flat" cmpd="sng">
            <a:solidFill>
              <a:srgbClr val="00206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Motivation</a:t>
            </a:r>
            <a:endParaRPr sz="800" b="0" i="0" u="none" strike="noStrike" cap="none">
              <a:solidFill>
                <a:srgbClr val="000000"/>
              </a:solidFill>
              <a:latin typeface="Arial"/>
              <a:ea typeface="Arial"/>
              <a:cs typeface="Arial"/>
              <a:sym typeface="Arial"/>
            </a:endParaRPr>
          </a:p>
        </p:txBody>
      </p:sp>
      <p:pic>
        <p:nvPicPr>
          <p:cNvPr id="208" name="Google Shape;208;p15" descr="http://www.aiesec.hk/wordpress/wp-content/uploads/2014/08/leadership-icon.png"/>
          <p:cNvPicPr preferRelativeResize="0"/>
          <p:nvPr/>
        </p:nvPicPr>
        <p:blipFill rotWithShape="1">
          <a:blip r:embed="rId5">
            <a:alphaModFix/>
          </a:blip>
          <a:srcRect/>
          <a:stretch/>
        </p:blipFill>
        <p:spPr>
          <a:xfrm>
            <a:off x="5121020" y="2136759"/>
            <a:ext cx="435000" cy="435000"/>
          </a:xfrm>
          <a:prstGeom prst="rect">
            <a:avLst/>
          </a:prstGeom>
          <a:noFill/>
          <a:ln>
            <a:noFill/>
          </a:ln>
        </p:spPr>
      </p:pic>
      <p:sp>
        <p:nvSpPr>
          <p:cNvPr id="209" name="Google Shape;209;p15"/>
          <p:cNvSpPr/>
          <p:nvPr/>
        </p:nvSpPr>
        <p:spPr>
          <a:xfrm>
            <a:off x="6801531" y="3179107"/>
            <a:ext cx="839700" cy="755100"/>
          </a:xfrm>
          <a:prstGeom prst="roundRect">
            <a:avLst>
              <a:gd name="adj" fmla="val 12548"/>
            </a:avLst>
          </a:prstGeom>
          <a:solidFill>
            <a:srgbClr val="FFFFFF"/>
          </a:solidFill>
          <a:ln w="12700" cap="flat" cmpd="sng">
            <a:solidFill>
              <a:srgbClr val="002060"/>
            </a:solidFill>
            <a:prstDash val="solid"/>
            <a:miter lim="8000"/>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User-centric</a:t>
            </a:r>
            <a:endParaRPr sz="800" b="0" i="0" u="none" strike="noStrike" cap="none">
              <a:solidFill>
                <a:srgbClr val="000000"/>
              </a:solidFill>
              <a:latin typeface="Arial"/>
              <a:ea typeface="Arial"/>
              <a:cs typeface="Arial"/>
              <a:sym typeface="Arial"/>
            </a:endParaRPr>
          </a:p>
        </p:txBody>
      </p:sp>
      <p:pic>
        <p:nvPicPr>
          <p:cNvPr id="210" name="Google Shape;210;p15" descr="https://encrypted-tbn0.gstatic.com/images?q=tbn:ANd9GcSqDXw-prcaAADt_LB2ojm3V0GN7fxxUkOqoSyIBH-8T_7iPJOovg"/>
          <p:cNvPicPr preferRelativeResize="0"/>
          <p:nvPr/>
        </p:nvPicPr>
        <p:blipFill rotWithShape="1">
          <a:blip r:embed="rId6">
            <a:alphaModFix/>
          </a:blip>
          <a:srcRect/>
          <a:stretch/>
        </p:blipFill>
        <p:spPr>
          <a:xfrm>
            <a:off x="7039728" y="3374406"/>
            <a:ext cx="364500" cy="364500"/>
          </a:xfrm>
          <a:prstGeom prst="rect">
            <a:avLst/>
          </a:prstGeom>
          <a:noFill/>
          <a:ln>
            <a:noFill/>
          </a:ln>
        </p:spPr>
      </p:pic>
      <p:pic>
        <p:nvPicPr>
          <p:cNvPr id="211" name="Google Shape;211;p15" descr="http://www.revenuestorm.com/assets/1/6/coachingandconsulting_icon.png"/>
          <p:cNvPicPr preferRelativeResize="0"/>
          <p:nvPr/>
        </p:nvPicPr>
        <p:blipFill rotWithShape="1">
          <a:blip r:embed="rId7">
            <a:alphaModFix/>
          </a:blip>
          <a:srcRect/>
          <a:stretch/>
        </p:blipFill>
        <p:spPr>
          <a:xfrm>
            <a:off x="5188452" y="3438229"/>
            <a:ext cx="370800" cy="361500"/>
          </a:xfrm>
          <a:prstGeom prst="rect">
            <a:avLst/>
          </a:prstGeom>
          <a:noFill/>
          <a:ln>
            <a:noFill/>
          </a:ln>
        </p:spPr>
      </p:pic>
      <p:pic>
        <p:nvPicPr>
          <p:cNvPr id="212" name="Google Shape;212;p15" descr="http://icons.iconarchive.com/icons/icons8/android/256/Measurement-Units-Time-icon.png"/>
          <p:cNvPicPr preferRelativeResize="0"/>
          <p:nvPr/>
        </p:nvPicPr>
        <p:blipFill rotWithShape="1">
          <a:blip r:embed="rId8">
            <a:alphaModFix/>
          </a:blip>
          <a:srcRect/>
          <a:stretch/>
        </p:blipFill>
        <p:spPr>
          <a:xfrm>
            <a:off x="7041074" y="2285065"/>
            <a:ext cx="361800" cy="361800"/>
          </a:xfrm>
          <a:prstGeom prst="rect">
            <a:avLst/>
          </a:prstGeom>
          <a:noFill/>
          <a:ln>
            <a:noFill/>
          </a:ln>
        </p:spPr>
      </p:pic>
      <p:sp>
        <p:nvSpPr>
          <p:cNvPr id="213" name="Google Shape;213;p15"/>
          <p:cNvSpPr/>
          <p:nvPr/>
        </p:nvSpPr>
        <p:spPr>
          <a:xfrm>
            <a:off x="5184636" y="2820963"/>
            <a:ext cx="2077800" cy="285600"/>
          </a:xfrm>
          <a:prstGeom prst="roundRect">
            <a:avLst>
              <a:gd name="adj" fmla="val 16667"/>
            </a:avLst>
          </a:prstGeom>
          <a:solidFill>
            <a:srgbClr val="FFFFFF"/>
          </a:solidFill>
          <a:ln w="12700" cap="flat" cmpd="sng">
            <a:solidFill>
              <a:srgbClr val="00206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92"/>
              <a:buFont typeface="Arial"/>
              <a:buNone/>
            </a:pPr>
            <a:endParaRPr sz="1292" b="0" i="0" u="none" strike="noStrike" cap="none">
              <a:solidFill>
                <a:srgbClr val="000000"/>
              </a:solidFill>
              <a:latin typeface="Arial"/>
              <a:ea typeface="Arial"/>
              <a:cs typeface="Arial"/>
              <a:sym typeface="Arial"/>
            </a:endParaRPr>
          </a:p>
        </p:txBody>
      </p:sp>
      <p:sp>
        <p:nvSpPr>
          <p:cNvPr id="214" name="Google Shape;214;p15"/>
          <p:cNvSpPr txBox="1"/>
          <p:nvPr/>
        </p:nvSpPr>
        <p:spPr>
          <a:xfrm>
            <a:off x="5184613" y="2836834"/>
            <a:ext cx="2077800" cy="2043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4"/>
              <a:buFont typeface="Arial"/>
              <a:buNone/>
            </a:pPr>
            <a:r>
              <a:rPr lang="en-GB" sz="1014" b="1" i="1" u="none" strike="noStrike" cap="none">
                <a:solidFill>
                  <a:srgbClr val="000000"/>
                </a:solidFill>
                <a:latin typeface="Calibri"/>
                <a:ea typeface="Calibri"/>
                <a:cs typeface="Calibri"/>
                <a:sym typeface="Calibri"/>
              </a:rPr>
              <a:t>Delivering Successful Change</a:t>
            </a:r>
            <a:endParaRPr sz="1014" b="1" i="1" u="none" strike="noStrike" cap="non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Cust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029BB8E3779674C990F1B9EC9E2DCF0" ma:contentTypeVersion="10" ma:contentTypeDescription="Create a new document." ma:contentTypeScope="" ma:versionID="17d37b6f0a7ebc36d8ff694060c48d05">
  <xsd:schema xmlns:xsd="http://www.w3.org/2001/XMLSchema" xmlns:xs="http://www.w3.org/2001/XMLSchema" xmlns:p="http://schemas.microsoft.com/office/2006/metadata/properties" xmlns:ns2="f764b324-afff-45d0-a2e4-4747da733eb8" xmlns:ns3="ee88558a-8df4-4dc2-8278-52d7053ebc22" targetNamespace="http://schemas.microsoft.com/office/2006/metadata/properties" ma:root="true" ma:fieldsID="35a8897b814d0866434edd98440a1149" ns2:_="" ns3:_="">
    <xsd:import namespace="f764b324-afff-45d0-a2e4-4747da733eb8"/>
    <xsd:import namespace="ee88558a-8df4-4dc2-8278-52d7053ebc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4b324-afff-45d0-a2e4-4747da733e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88558a-8df4-4dc2-8278-52d7053ebc2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5FA5E1-6143-48C1-ACA0-B5BB5630B3E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EDA1E8F-7092-428A-B268-F9AA2B8635EE}">
  <ds:schemaRefs>
    <ds:schemaRef ds:uri="http://schemas.microsoft.com/sharepoint/v3/contenttype/forms"/>
  </ds:schemaRefs>
</ds:datastoreItem>
</file>

<file path=customXml/itemProps3.xml><?xml version="1.0" encoding="utf-8"?>
<ds:datastoreItem xmlns:ds="http://schemas.openxmlformats.org/officeDocument/2006/customXml" ds:itemID="{EAC20628-5137-474A-8442-4DA383971E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4b324-afff-45d0-a2e4-4747da733eb8"/>
    <ds:schemaRef ds:uri="ee88558a-8df4-4dc2-8278-52d7053ebc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23</Slides>
  <Notes>23</Notes>
  <HiddenSlides>0</HiddenSlide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Default Design</vt:lpstr>
      <vt:lpstr>Default Design</vt:lpstr>
      <vt:lpstr>PowerPoint Presentation</vt:lpstr>
      <vt:lpstr>Contents</vt:lpstr>
      <vt:lpstr>Introduction</vt:lpstr>
      <vt:lpstr>What is change management? </vt:lpstr>
      <vt:lpstr>Key change management considerations </vt:lpstr>
      <vt:lpstr>Benefits of change management</vt:lpstr>
      <vt:lpstr>Components of change management</vt:lpstr>
      <vt:lpstr>Links and dependencies with other change elements</vt:lpstr>
      <vt:lpstr>Vision for effective change management</vt:lpstr>
      <vt:lpstr>PowerPoint Presentation</vt:lpstr>
      <vt:lpstr>Suggested analyses</vt:lpstr>
      <vt:lpstr>Recommended approach to categorise stakeholders </vt:lpstr>
      <vt:lpstr>Alternative method</vt:lpstr>
      <vt:lpstr>Risks and opportunities</vt:lpstr>
      <vt:lpstr>PowerPoint Presentation</vt:lpstr>
      <vt:lpstr>Setting change management targets for each stakeholder group</vt:lpstr>
      <vt:lpstr>PowerPoint Presentation</vt:lpstr>
      <vt:lpstr>Stakeholder management approach </vt:lpstr>
      <vt:lpstr>Useful tips to have in mind</vt:lpstr>
      <vt:lpstr>Tailored engagement  Use the template below to document the right approach for each stakeholder / stakeholder group</vt:lpstr>
      <vt:lpstr>Stakeholder engagement roadmap  (DfT delivery)</vt:lpstr>
      <vt:lpstr>PowerPoint Presentation</vt:lpstr>
      <vt:lpstr>Execution and measurement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18</cp:revision>
  <dcterms:modified xsi:type="dcterms:W3CDTF">2019-06-06T09:37:49Z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0x0101003029BB8E3779674C990F1B9EC9E2DCF0</vt:lpwstr>
  </property>
</Properties>
</file>